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1"/>
  </p:notesMasterIdLst>
  <p:sldIdLst>
    <p:sldId id="256" r:id="rId2"/>
    <p:sldId id="360" r:id="rId3"/>
    <p:sldId id="354" r:id="rId4"/>
    <p:sldId id="259" r:id="rId5"/>
    <p:sldId id="261" r:id="rId6"/>
    <p:sldId id="262" r:id="rId7"/>
    <p:sldId id="263" r:id="rId8"/>
    <p:sldId id="264" r:id="rId9"/>
    <p:sldId id="265" r:id="rId10"/>
    <p:sldId id="266" r:id="rId11"/>
    <p:sldId id="267" r:id="rId12"/>
    <p:sldId id="268" r:id="rId13"/>
    <p:sldId id="269" r:id="rId14"/>
    <p:sldId id="270" r:id="rId15"/>
    <p:sldId id="271" r:id="rId16"/>
    <p:sldId id="275" r:id="rId17"/>
    <p:sldId id="362" r:id="rId18"/>
    <p:sldId id="364" r:id="rId19"/>
    <p:sldId id="3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258"/>
    <p:restoredTop sz="84477"/>
  </p:normalViewPr>
  <p:slideViewPr>
    <p:cSldViewPr snapToGrid="0">
      <p:cViewPr varScale="1">
        <p:scale>
          <a:sx n="96" d="100"/>
          <a:sy n="96" d="100"/>
        </p:scale>
        <p:origin x="3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0727D-3A19-9D42-897B-C7ABB07E8215}"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47282-0EE2-364D-BC4F-3079113CDD86}" type="slidenum">
              <a:rPr lang="en-US" smtClean="0"/>
              <a:t>‹#›</a:t>
            </a:fld>
            <a:endParaRPr lang="en-US"/>
          </a:p>
        </p:txBody>
      </p:sp>
    </p:spTree>
    <p:extLst>
      <p:ext uri="{BB962C8B-B14F-4D97-AF65-F5344CB8AC3E}">
        <p14:creationId xmlns:p14="http://schemas.microsoft.com/office/powerpoint/2010/main" val="276834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1363" y="663575"/>
            <a:ext cx="3035300" cy="1708150"/>
          </a:xfrm>
        </p:spPr>
      </p:sp>
      <p:sp>
        <p:nvSpPr>
          <p:cNvPr id="4" name="Slide Number Placeholder 3"/>
          <p:cNvSpPr>
            <a:spLocks noGrp="1"/>
          </p:cNvSpPr>
          <p:nvPr>
            <p:ph type="sldNum" sz="quarter" idx="10"/>
          </p:nvPr>
        </p:nvSpPr>
        <p:spPr/>
        <p:txBody>
          <a:bodyPr/>
          <a:lstStyle/>
          <a:p>
            <a:fld id="{01C9FC32-8884-45D6-BF70-012DE437CA32}" type="slidenum">
              <a:rPr lang="en-US" smtClean="0"/>
              <a:t>2</a:t>
            </a:fld>
            <a:endParaRPr lang="en-US"/>
          </a:p>
        </p:txBody>
      </p:sp>
      <p:sp>
        <p:nvSpPr>
          <p:cNvPr id="6" name="Notes Placeholder 5">
            <a:extLst>
              <a:ext uri="{FF2B5EF4-FFF2-40B4-BE49-F238E27FC236}">
                <a16:creationId xmlns:a16="http://schemas.microsoft.com/office/drawing/2014/main" id="{7473E3AB-2013-447F-828C-456D9FE5EF1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58068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0063" y="674688"/>
            <a:ext cx="3259137" cy="1833562"/>
          </a:xfrm>
        </p:spPr>
      </p:sp>
      <p:sp>
        <p:nvSpPr>
          <p:cNvPr id="4" name="Slide Number Placeholder 3"/>
          <p:cNvSpPr>
            <a:spLocks noGrp="1"/>
          </p:cNvSpPr>
          <p:nvPr>
            <p:ph type="sldNum" sz="quarter" idx="10"/>
          </p:nvPr>
        </p:nvSpPr>
        <p:spPr/>
        <p:txBody>
          <a:bodyPr/>
          <a:lstStyle/>
          <a:p>
            <a:fld id="{63D51044-D907-4DC8-B9A9-5C004D5FB245}" type="slidenum">
              <a:rPr lang="en-US" smtClean="0"/>
              <a:t>3</a:t>
            </a:fld>
            <a:endParaRPr lang="en-US"/>
          </a:p>
        </p:txBody>
      </p:sp>
      <p:sp>
        <p:nvSpPr>
          <p:cNvPr id="6" name="Notes Placeholder 5">
            <a:extLst>
              <a:ext uri="{FF2B5EF4-FFF2-40B4-BE49-F238E27FC236}">
                <a16:creationId xmlns:a16="http://schemas.microsoft.com/office/drawing/2014/main" id="{071E8158-924D-443B-8766-9EE8C0F820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0773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dirty="0"/>
              <a:t>We have total 159106 rows of data for Washington State.</a:t>
            </a:r>
          </a:p>
          <a:p>
            <a:r>
              <a:rPr lang="en-US" sz="1400" dirty="0"/>
              <a:t>We did group by city and </a:t>
            </a:r>
            <a:r>
              <a:rPr lang="en-US" dirty="0"/>
              <a:t>state and counted the VIN(1-10) which provided us with 464 rows with total count of All-Electric Vehicles and Plug-in-hybrid vehicles. </a:t>
            </a:r>
          </a:p>
          <a:p>
            <a:r>
              <a:rPr lang="en-US" dirty="0"/>
              <a:t>We wanted to compare top 5 cities with the most data on EVs so we got the following cities: Bothell, Vancouver Redmond, Bellevue, Seattle </a:t>
            </a:r>
          </a:p>
        </p:txBody>
      </p:sp>
      <p:sp>
        <p:nvSpPr>
          <p:cNvPr id="4" name="Slide Number Placeholder 3"/>
          <p:cNvSpPr>
            <a:spLocks noGrp="1"/>
          </p:cNvSpPr>
          <p:nvPr>
            <p:ph type="sldNum" sz="quarter" idx="5"/>
          </p:nvPr>
        </p:nvSpPr>
        <p:spPr/>
        <p:txBody>
          <a:bodyPr/>
          <a:lstStyle/>
          <a:p>
            <a:fld id="{95447282-0EE2-364D-BC4F-3079113CDD86}" type="slidenum">
              <a:rPr lang="en-US" smtClean="0"/>
              <a:t>6</a:t>
            </a:fld>
            <a:endParaRPr lang="en-US"/>
          </a:p>
        </p:txBody>
      </p:sp>
    </p:spTree>
    <p:extLst>
      <p:ext uri="{BB962C8B-B14F-4D97-AF65-F5344CB8AC3E}">
        <p14:creationId xmlns:p14="http://schemas.microsoft.com/office/powerpoint/2010/main" val="266905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p:txBody>
      </p:sp>
      <p:sp>
        <p:nvSpPr>
          <p:cNvPr id="4" name="Slide Number Placeholder 3"/>
          <p:cNvSpPr>
            <a:spLocks noGrp="1"/>
          </p:cNvSpPr>
          <p:nvPr>
            <p:ph type="sldNum" sz="quarter" idx="5"/>
          </p:nvPr>
        </p:nvSpPr>
        <p:spPr/>
        <p:txBody>
          <a:bodyPr/>
          <a:lstStyle/>
          <a:p>
            <a:fld id="{95447282-0EE2-364D-BC4F-3079113CDD86}" type="slidenum">
              <a:rPr lang="en-US" smtClean="0"/>
              <a:t>14</a:t>
            </a:fld>
            <a:endParaRPr lang="en-US"/>
          </a:p>
        </p:txBody>
      </p:sp>
    </p:spTree>
    <p:extLst>
      <p:ext uri="{BB962C8B-B14F-4D97-AF65-F5344CB8AC3E}">
        <p14:creationId xmlns:p14="http://schemas.microsoft.com/office/powerpoint/2010/main" val="3257982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p:txBody>
      </p:sp>
      <p:sp>
        <p:nvSpPr>
          <p:cNvPr id="4" name="Slide Number Placeholder 3"/>
          <p:cNvSpPr>
            <a:spLocks noGrp="1"/>
          </p:cNvSpPr>
          <p:nvPr>
            <p:ph type="sldNum" sz="quarter" idx="5"/>
          </p:nvPr>
        </p:nvSpPr>
        <p:spPr/>
        <p:txBody>
          <a:bodyPr/>
          <a:lstStyle/>
          <a:p>
            <a:fld id="{95447282-0EE2-364D-BC4F-3079113CDD86}" type="slidenum">
              <a:rPr lang="en-US" smtClean="0"/>
              <a:t>15</a:t>
            </a:fld>
            <a:endParaRPr lang="en-US"/>
          </a:p>
        </p:txBody>
      </p:sp>
    </p:spTree>
    <p:extLst>
      <p:ext uri="{BB962C8B-B14F-4D97-AF65-F5344CB8AC3E}">
        <p14:creationId xmlns:p14="http://schemas.microsoft.com/office/powerpoint/2010/main" val="326142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3113" y="304800"/>
            <a:ext cx="2781300" cy="1565275"/>
          </a:xfrm>
        </p:spPr>
      </p:sp>
      <p:sp>
        <p:nvSpPr>
          <p:cNvPr id="4" name="Slide Number Placeholder 3"/>
          <p:cNvSpPr>
            <a:spLocks noGrp="1"/>
          </p:cNvSpPr>
          <p:nvPr>
            <p:ph type="sldNum" sz="quarter" idx="10"/>
          </p:nvPr>
        </p:nvSpPr>
        <p:spPr/>
        <p:txBody>
          <a:bodyPr/>
          <a:lstStyle/>
          <a:p>
            <a:fld id="{01C9FC32-8884-45D6-BF70-012DE437CA32}" type="slidenum">
              <a:rPr lang="en-US" smtClean="0"/>
              <a:t>16</a:t>
            </a:fld>
            <a:endParaRPr lang="en-US"/>
          </a:p>
        </p:txBody>
      </p:sp>
      <p:sp>
        <p:nvSpPr>
          <p:cNvPr id="6" name="Notes Placeholder 5">
            <a:extLst>
              <a:ext uri="{FF2B5EF4-FFF2-40B4-BE49-F238E27FC236}">
                <a16:creationId xmlns:a16="http://schemas.microsoft.com/office/drawing/2014/main" id="{017BC00D-34C7-4259-A4BF-7537D76EE544}"/>
              </a:ext>
            </a:extLst>
          </p:cNvPr>
          <p:cNvSpPr>
            <a:spLocks noGrp="1"/>
          </p:cNvSpPr>
          <p:nvPr>
            <p:ph type="body" sz="quarter" idx="3"/>
          </p:nvPr>
        </p:nvSpPr>
        <p:spPr/>
        <p:txBody>
          <a:bodyPr/>
          <a:lstStyle/>
          <a:p>
            <a:r>
              <a:rPr lang="en-US" dirty="0"/>
              <a:t>SPEAK ESHA</a:t>
            </a:r>
          </a:p>
        </p:txBody>
      </p:sp>
    </p:spTree>
    <p:extLst>
      <p:ext uri="{BB962C8B-B14F-4D97-AF65-F5344CB8AC3E}">
        <p14:creationId xmlns:p14="http://schemas.microsoft.com/office/powerpoint/2010/main" val="64698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latin typeface="-apple-system"/>
              </a:rPr>
              <a:t>Based on our research and provided the data, we do not think Washington State is ready for the EV Revolution yet. In our project, we have analyzed the top 5 cities with the most electric vehicles registered and we found that there are many charging stations available. High-speed charging can adversely impact the lifespan of a car's battery. Nonetheless, the majority of cars are equipped with an integrated battery management system designed to regulate both the charging speed and the temperature of the battery. Most of the charging stations are slow in charging speed which would not be convenient for everyone specially those who do not have charging stations near their homes and workplaces which will result in issues like cars not having sufficient charge when needed.</a:t>
            </a:r>
          </a:p>
          <a:p>
            <a:pPr algn="l">
              <a:buFont typeface="Arial" panose="020B0604020202020204" pitchFamily="34" charset="0"/>
              <a:buChar char="•"/>
            </a:pPr>
            <a:r>
              <a:rPr lang="en-US" b="0" i="0" dirty="0">
                <a:solidFill>
                  <a:srgbClr val="1F2328"/>
                </a:solidFill>
                <a:effectLst/>
                <a:latin typeface="-apple-system"/>
              </a:rPr>
              <a:t>When purchasing an EV vehicle, it is important to know if there are any federal and state incentives provided.</a:t>
            </a:r>
          </a:p>
          <a:p>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17</a:t>
            </a:fld>
            <a:endParaRPr lang="en-US"/>
          </a:p>
        </p:txBody>
      </p:sp>
    </p:spTree>
    <p:extLst>
      <p:ext uri="{BB962C8B-B14F-4D97-AF65-F5344CB8AC3E}">
        <p14:creationId xmlns:p14="http://schemas.microsoft.com/office/powerpoint/2010/main" val="1783983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114723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Friday, December 15, 2023</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59910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Friday, December 15, 2023</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7414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380936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Friday, December 15, 2023</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91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Friday, December 15, 2023</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66938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Friday, December 15, 2023</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8523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Friday, December 15, 2023</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5723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Friday, December 15, 2023</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1893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Friday, December 15, 2023</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13067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Friday, December 15, 2023</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2790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Friday, December 15, 2023</a:t>
            </a:fld>
            <a:endParaRPr lang="en-US" dirty="0"/>
          </a:p>
        </p:txBody>
      </p:sp>
    </p:spTree>
    <p:extLst>
      <p:ext uri="{BB962C8B-B14F-4D97-AF65-F5344CB8AC3E}">
        <p14:creationId xmlns:p14="http://schemas.microsoft.com/office/powerpoint/2010/main" val="135708126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5F367-75CC-F0D1-EC55-43AAE56682D2}"/>
              </a:ext>
            </a:extLst>
          </p:cNvPr>
          <p:cNvSpPr>
            <a:spLocks noGrp="1"/>
          </p:cNvSpPr>
          <p:nvPr>
            <p:ph type="ctrTitle"/>
          </p:nvPr>
        </p:nvSpPr>
        <p:spPr>
          <a:xfrm>
            <a:off x="448055" y="813826"/>
            <a:ext cx="11293200" cy="1085257"/>
          </a:xfrm>
        </p:spPr>
        <p:txBody>
          <a:bodyPr anchor="ctr">
            <a:noAutofit/>
          </a:bodyPr>
          <a:lstStyle/>
          <a:p>
            <a:r>
              <a:rPr lang="en-US" sz="4400" dirty="0"/>
              <a:t>Is Washington Ready for EV Revolution?</a:t>
            </a:r>
          </a:p>
        </p:txBody>
      </p:sp>
      <p:sp>
        <p:nvSpPr>
          <p:cNvPr id="3" name="Subtitle 2">
            <a:extLst>
              <a:ext uri="{FF2B5EF4-FFF2-40B4-BE49-F238E27FC236}">
                <a16:creationId xmlns:a16="http://schemas.microsoft.com/office/drawing/2014/main" id="{BB68C5B4-951D-ED79-51A4-7AA0178D29F3}"/>
              </a:ext>
            </a:extLst>
          </p:cNvPr>
          <p:cNvSpPr>
            <a:spLocks noGrp="1"/>
          </p:cNvSpPr>
          <p:nvPr>
            <p:ph type="subTitle" idx="1"/>
          </p:nvPr>
        </p:nvSpPr>
        <p:spPr>
          <a:xfrm>
            <a:off x="448055" y="2229872"/>
            <a:ext cx="10051779" cy="398582"/>
          </a:xfrm>
        </p:spPr>
        <p:txBody>
          <a:bodyPr anchor="ctr">
            <a:normAutofit lnSpcReduction="10000"/>
          </a:bodyPr>
          <a:lstStyle/>
          <a:p>
            <a:r>
              <a:rPr lang="en-US" dirty="0"/>
              <a:t>By: </a:t>
            </a:r>
            <a:r>
              <a:rPr lang="en-US" sz="1800" b="0" dirty="0">
                <a:solidFill>
                  <a:srgbClr val="CCCCCC"/>
                </a:solidFill>
                <a:effectLst/>
                <a:latin typeface="Menlo" panose="020B0609030804020204" pitchFamily="49" charset="0"/>
              </a:rPr>
              <a:t>Esha Patel, Jeff Morgan, </a:t>
            </a:r>
            <a:r>
              <a:rPr lang="en-US" sz="1800" b="0" dirty="0" err="1">
                <a:solidFill>
                  <a:srgbClr val="CCCCCC"/>
                </a:solidFill>
                <a:effectLst/>
                <a:latin typeface="Menlo" panose="020B0609030804020204" pitchFamily="49" charset="0"/>
              </a:rPr>
              <a:t>Ipsita</a:t>
            </a:r>
            <a:r>
              <a:rPr lang="en-US" sz="1800" b="0" dirty="0">
                <a:solidFill>
                  <a:srgbClr val="CCCCCC"/>
                </a:solidFill>
                <a:effectLst/>
                <a:latin typeface="Menlo" panose="020B0609030804020204" pitchFamily="49" charset="0"/>
              </a:rPr>
              <a:t> </a:t>
            </a:r>
            <a:r>
              <a:rPr lang="en-US" sz="1800" b="0" dirty="0" err="1">
                <a:solidFill>
                  <a:srgbClr val="CCCCCC"/>
                </a:solidFill>
                <a:effectLst/>
                <a:latin typeface="Menlo" panose="020B0609030804020204" pitchFamily="49" charset="0"/>
              </a:rPr>
              <a:t>Pattanaik</a:t>
            </a:r>
            <a:r>
              <a:rPr lang="en-US" sz="1800" b="0" dirty="0">
                <a:solidFill>
                  <a:srgbClr val="CCCCCC"/>
                </a:solidFill>
                <a:effectLst/>
                <a:latin typeface="Menlo" panose="020B0609030804020204" pitchFamily="49" charset="0"/>
              </a:rPr>
              <a:t>, Neil </a:t>
            </a:r>
            <a:r>
              <a:rPr lang="en-US" sz="1800" b="0" dirty="0" err="1">
                <a:solidFill>
                  <a:srgbClr val="CCCCCC"/>
                </a:solidFill>
                <a:effectLst/>
                <a:latin typeface="Menlo" panose="020B0609030804020204" pitchFamily="49" charset="0"/>
              </a:rPr>
              <a:t>Lawren</a:t>
            </a:r>
            <a:r>
              <a:rPr lang="en-US" sz="1800" dirty="0">
                <a:solidFill>
                  <a:srgbClr val="CCCCCC"/>
                </a:solidFill>
                <a:latin typeface="Menlo" panose="020B0609030804020204" pitchFamily="49" charset="0"/>
              </a:rPr>
              <a:t>, </a:t>
            </a:r>
            <a:r>
              <a:rPr lang="en-US" sz="1800" dirty="0" err="1">
                <a:solidFill>
                  <a:srgbClr val="CCCCCC"/>
                </a:solidFill>
                <a:latin typeface="Menlo" panose="020B0609030804020204" pitchFamily="49" charset="0"/>
              </a:rPr>
              <a:t>Smita</a:t>
            </a:r>
            <a:r>
              <a:rPr lang="en-US" sz="1800">
                <a:solidFill>
                  <a:srgbClr val="CCCCCC"/>
                </a:solidFill>
                <a:latin typeface="Menlo" panose="020B0609030804020204" pitchFamily="49" charset="0"/>
              </a:rPr>
              <a:t> Shah</a:t>
            </a:r>
            <a:endParaRPr lang="en-US" sz="1800" b="0" dirty="0">
              <a:solidFill>
                <a:srgbClr val="CCCCCC"/>
              </a:solidFill>
              <a:effectLst/>
              <a:latin typeface="Menlo" panose="020B0609030804020204" pitchFamily="49" charset="0"/>
            </a:endParaRPr>
          </a:p>
        </p:txBody>
      </p:sp>
      <p:cxnSp>
        <p:nvCxnSpPr>
          <p:cNvPr id="11" name="Straight Connector 10">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D256E1-4DD3-2265-67CA-A44CD807CBC9}"/>
              </a:ext>
            </a:extLst>
          </p:cNvPr>
          <p:cNvPicPr>
            <a:picLocks noChangeAspect="1"/>
          </p:cNvPicPr>
          <p:nvPr/>
        </p:nvPicPr>
        <p:blipFill rotWithShape="1">
          <a:blip r:embed="rId2"/>
          <a:srcRect t="11199" b="24844"/>
          <a:stretch/>
        </p:blipFill>
        <p:spPr>
          <a:xfrm>
            <a:off x="20" y="2959199"/>
            <a:ext cx="12181170" cy="3895344"/>
          </a:xfrm>
          <a:prstGeom prst="rect">
            <a:avLst/>
          </a:prstGeom>
        </p:spPr>
      </p:pic>
    </p:spTree>
    <p:extLst>
      <p:ext uri="{BB962C8B-B14F-4D97-AF65-F5344CB8AC3E}">
        <p14:creationId xmlns:p14="http://schemas.microsoft.com/office/powerpoint/2010/main" val="211015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2696-31A3-68AA-1875-9741E41A7F97}"/>
              </a:ext>
            </a:extLst>
          </p:cNvPr>
          <p:cNvSpPr>
            <a:spLocks noGrp="1"/>
          </p:cNvSpPr>
          <p:nvPr>
            <p:ph type="title"/>
          </p:nvPr>
        </p:nvSpPr>
        <p:spPr>
          <a:xfrm>
            <a:off x="958812" y="363730"/>
            <a:ext cx="10274373" cy="1141200"/>
          </a:xfrm>
        </p:spPr>
        <p:txBody>
          <a:bodyPr>
            <a:noAutofit/>
          </a:bodyPr>
          <a:lstStyle/>
          <a:p>
            <a:r>
              <a:rPr lang="en-US" sz="4800" dirty="0"/>
              <a:t>Charging Stations near Bothell, WA</a:t>
            </a:r>
          </a:p>
        </p:txBody>
      </p:sp>
      <p:pic>
        <p:nvPicPr>
          <p:cNvPr id="5" name="Content Placeholder 4" descr="A map of a city&#10;&#10;Description automatically generated">
            <a:extLst>
              <a:ext uri="{FF2B5EF4-FFF2-40B4-BE49-F238E27FC236}">
                <a16:creationId xmlns:a16="http://schemas.microsoft.com/office/drawing/2014/main" id="{3F81BE6A-4AFE-F4A5-0581-CD9E4D39F710}"/>
              </a:ext>
            </a:extLst>
          </p:cNvPr>
          <p:cNvPicPr>
            <a:picLocks noGrp="1" noChangeAspect="1"/>
          </p:cNvPicPr>
          <p:nvPr>
            <p:ph idx="1"/>
          </p:nvPr>
        </p:nvPicPr>
        <p:blipFill>
          <a:blip r:embed="rId2"/>
          <a:stretch>
            <a:fillRect/>
          </a:stretch>
        </p:blipFill>
        <p:spPr>
          <a:xfrm>
            <a:off x="4487594" y="1504930"/>
            <a:ext cx="7550345" cy="4181139"/>
          </a:xfrm>
        </p:spPr>
      </p:pic>
      <p:pic>
        <p:nvPicPr>
          <p:cNvPr id="4" name="Picture 3" descr="A pie chart with different colored circles&#10;&#10;Description automatically generated">
            <a:extLst>
              <a:ext uri="{FF2B5EF4-FFF2-40B4-BE49-F238E27FC236}">
                <a16:creationId xmlns:a16="http://schemas.microsoft.com/office/drawing/2014/main" id="{8B182982-4912-A396-4613-D07679565F18}"/>
              </a:ext>
            </a:extLst>
          </p:cNvPr>
          <p:cNvPicPr>
            <a:picLocks noChangeAspect="1"/>
          </p:cNvPicPr>
          <p:nvPr/>
        </p:nvPicPr>
        <p:blipFill>
          <a:blip r:embed="rId3"/>
          <a:stretch>
            <a:fillRect/>
          </a:stretch>
        </p:blipFill>
        <p:spPr>
          <a:xfrm>
            <a:off x="154061" y="1864273"/>
            <a:ext cx="4215182" cy="3733447"/>
          </a:xfrm>
          <a:prstGeom prst="rect">
            <a:avLst/>
          </a:prstGeom>
        </p:spPr>
      </p:pic>
    </p:spTree>
    <p:extLst>
      <p:ext uri="{BB962C8B-B14F-4D97-AF65-F5344CB8AC3E}">
        <p14:creationId xmlns:p14="http://schemas.microsoft.com/office/powerpoint/2010/main" val="422700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648F-2CA2-B06D-9584-0BCD65AF3235}"/>
              </a:ext>
            </a:extLst>
          </p:cNvPr>
          <p:cNvSpPr>
            <a:spLocks noGrp="1"/>
          </p:cNvSpPr>
          <p:nvPr>
            <p:ph type="title"/>
          </p:nvPr>
        </p:nvSpPr>
        <p:spPr>
          <a:xfrm>
            <a:off x="666873" y="370328"/>
            <a:ext cx="10367726" cy="1141200"/>
          </a:xfrm>
        </p:spPr>
        <p:txBody>
          <a:bodyPr>
            <a:noAutofit/>
          </a:bodyPr>
          <a:lstStyle/>
          <a:p>
            <a:r>
              <a:rPr lang="en-US" sz="4400" dirty="0"/>
              <a:t>Charging Stations near Vancouver, WA</a:t>
            </a:r>
          </a:p>
        </p:txBody>
      </p:sp>
      <p:pic>
        <p:nvPicPr>
          <p:cNvPr id="5" name="Content Placeholder 4" descr="A map of a city&#10;&#10;Description automatically generated">
            <a:extLst>
              <a:ext uri="{FF2B5EF4-FFF2-40B4-BE49-F238E27FC236}">
                <a16:creationId xmlns:a16="http://schemas.microsoft.com/office/drawing/2014/main" id="{C24F8319-589F-8820-065C-446BA40129F1}"/>
              </a:ext>
            </a:extLst>
          </p:cNvPr>
          <p:cNvPicPr>
            <a:picLocks noGrp="1" noChangeAspect="1"/>
          </p:cNvPicPr>
          <p:nvPr>
            <p:ph idx="1"/>
          </p:nvPr>
        </p:nvPicPr>
        <p:blipFill>
          <a:blip r:embed="rId2"/>
          <a:stretch>
            <a:fillRect/>
          </a:stretch>
        </p:blipFill>
        <p:spPr>
          <a:xfrm>
            <a:off x="4740188" y="1511528"/>
            <a:ext cx="7265277" cy="4115549"/>
          </a:xfrm>
        </p:spPr>
      </p:pic>
      <p:pic>
        <p:nvPicPr>
          <p:cNvPr id="4" name="Picture 3" descr="A pie chart with different colored circles&#10;&#10;Description automatically generated">
            <a:extLst>
              <a:ext uri="{FF2B5EF4-FFF2-40B4-BE49-F238E27FC236}">
                <a16:creationId xmlns:a16="http://schemas.microsoft.com/office/drawing/2014/main" id="{ABCC5BE5-7239-D86E-C6B8-940C3F1B4BEC}"/>
              </a:ext>
            </a:extLst>
          </p:cNvPr>
          <p:cNvPicPr>
            <a:picLocks noChangeAspect="1"/>
          </p:cNvPicPr>
          <p:nvPr/>
        </p:nvPicPr>
        <p:blipFill>
          <a:blip r:embed="rId3"/>
          <a:stretch>
            <a:fillRect/>
          </a:stretch>
        </p:blipFill>
        <p:spPr>
          <a:xfrm>
            <a:off x="186535" y="1638137"/>
            <a:ext cx="4416921" cy="3862330"/>
          </a:xfrm>
          <a:prstGeom prst="rect">
            <a:avLst/>
          </a:prstGeom>
        </p:spPr>
      </p:pic>
    </p:spTree>
    <p:extLst>
      <p:ext uri="{BB962C8B-B14F-4D97-AF65-F5344CB8AC3E}">
        <p14:creationId xmlns:p14="http://schemas.microsoft.com/office/powerpoint/2010/main" val="76867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B6E6-3BD4-A967-DB12-F74727B6EDA0}"/>
              </a:ext>
            </a:extLst>
          </p:cNvPr>
          <p:cNvSpPr>
            <a:spLocks noGrp="1"/>
          </p:cNvSpPr>
          <p:nvPr>
            <p:ph type="title"/>
          </p:nvPr>
        </p:nvSpPr>
        <p:spPr/>
        <p:txBody>
          <a:bodyPr>
            <a:normAutofit fontScale="90000"/>
          </a:bodyPr>
          <a:lstStyle/>
          <a:p>
            <a:r>
              <a:rPr lang="en-US" sz="5400" dirty="0"/>
              <a:t>Charging Stations near Redmond, WA</a:t>
            </a:r>
          </a:p>
        </p:txBody>
      </p:sp>
      <p:pic>
        <p:nvPicPr>
          <p:cNvPr id="5" name="Content Placeholder 4" descr="A map of a city&#10;&#10;Description automatically generated">
            <a:extLst>
              <a:ext uri="{FF2B5EF4-FFF2-40B4-BE49-F238E27FC236}">
                <a16:creationId xmlns:a16="http://schemas.microsoft.com/office/drawing/2014/main" id="{FCE4602F-7A81-CF4F-520A-C7E43A1DE434}"/>
              </a:ext>
            </a:extLst>
          </p:cNvPr>
          <p:cNvPicPr>
            <a:picLocks noGrp="1" noChangeAspect="1"/>
          </p:cNvPicPr>
          <p:nvPr>
            <p:ph idx="1"/>
          </p:nvPr>
        </p:nvPicPr>
        <p:blipFill>
          <a:blip r:embed="rId2"/>
          <a:stretch>
            <a:fillRect/>
          </a:stretch>
        </p:blipFill>
        <p:spPr>
          <a:xfrm>
            <a:off x="4775918" y="1645055"/>
            <a:ext cx="7242092" cy="4108632"/>
          </a:xfrm>
        </p:spPr>
      </p:pic>
      <p:pic>
        <p:nvPicPr>
          <p:cNvPr id="4" name="Picture 3" descr="A pie chart with different colored circles&#10;&#10;Description automatically generated">
            <a:extLst>
              <a:ext uri="{FF2B5EF4-FFF2-40B4-BE49-F238E27FC236}">
                <a16:creationId xmlns:a16="http://schemas.microsoft.com/office/drawing/2014/main" id="{A72750F1-0D4E-9B8B-B1EE-15ECBE083032}"/>
              </a:ext>
            </a:extLst>
          </p:cNvPr>
          <p:cNvPicPr>
            <a:picLocks noChangeAspect="1"/>
          </p:cNvPicPr>
          <p:nvPr/>
        </p:nvPicPr>
        <p:blipFill>
          <a:blip r:embed="rId3"/>
          <a:stretch>
            <a:fillRect/>
          </a:stretch>
        </p:blipFill>
        <p:spPr>
          <a:xfrm>
            <a:off x="173991" y="2039815"/>
            <a:ext cx="4446608" cy="3713871"/>
          </a:xfrm>
          <a:prstGeom prst="rect">
            <a:avLst/>
          </a:prstGeom>
        </p:spPr>
      </p:pic>
    </p:spTree>
    <p:extLst>
      <p:ext uri="{BB962C8B-B14F-4D97-AF65-F5344CB8AC3E}">
        <p14:creationId xmlns:p14="http://schemas.microsoft.com/office/powerpoint/2010/main" val="291295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map of seattle with many colored dots&#10;&#10;Description automatically generated">
            <a:extLst>
              <a:ext uri="{FF2B5EF4-FFF2-40B4-BE49-F238E27FC236}">
                <a16:creationId xmlns:a16="http://schemas.microsoft.com/office/drawing/2014/main" id="{8A42ADB3-620E-FB46-F87F-DCD87AF3192F}"/>
              </a:ext>
            </a:extLst>
          </p:cNvPr>
          <p:cNvPicPr>
            <a:picLocks noGrp="1" noChangeAspect="1"/>
          </p:cNvPicPr>
          <p:nvPr>
            <p:ph idx="1"/>
          </p:nvPr>
        </p:nvPicPr>
        <p:blipFill>
          <a:blip r:embed="rId2"/>
          <a:stretch>
            <a:fillRect/>
          </a:stretch>
        </p:blipFill>
        <p:spPr>
          <a:xfrm>
            <a:off x="4566021" y="1828346"/>
            <a:ext cx="7464128" cy="4233606"/>
          </a:xfrm>
        </p:spPr>
      </p:pic>
      <p:sp>
        <p:nvSpPr>
          <p:cNvPr id="4" name="Title 1">
            <a:extLst>
              <a:ext uri="{FF2B5EF4-FFF2-40B4-BE49-F238E27FC236}">
                <a16:creationId xmlns:a16="http://schemas.microsoft.com/office/drawing/2014/main" id="{EAAFE6AB-F16D-7406-5B3A-58296904244D}"/>
              </a:ext>
            </a:extLst>
          </p:cNvPr>
          <p:cNvSpPr>
            <a:spLocks noGrp="1"/>
          </p:cNvSpPr>
          <p:nvPr>
            <p:ph type="title"/>
          </p:nvPr>
        </p:nvSpPr>
        <p:spPr>
          <a:xfrm>
            <a:off x="949082" y="259491"/>
            <a:ext cx="10293835" cy="1141200"/>
          </a:xfrm>
        </p:spPr>
        <p:txBody>
          <a:bodyPr>
            <a:normAutofit fontScale="90000"/>
          </a:bodyPr>
          <a:lstStyle/>
          <a:p>
            <a:r>
              <a:rPr lang="en-US" sz="5400" dirty="0"/>
              <a:t>Charging Stations near Seattle, WA</a:t>
            </a:r>
          </a:p>
        </p:txBody>
      </p:sp>
      <p:pic>
        <p:nvPicPr>
          <p:cNvPr id="3" name="Picture 2" descr="A pie chart with different colors and numbers&#10;&#10;Description automatically generated">
            <a:extLst>
              <a:ext uri="{FF2B5EF4-FFF2-40B4-BE49-F238E27FC236}">
                <a16:creationId xmlns:a16="http://schemas.microsoft.com/office/drawing/2014/main" id="{1DF41B12-CE39-FD58-6D44-C40993119A16}"/>
              </a:ext>
            </a:extLst>
          </p:cNvPr>
          <p:cNvPicPr>
            <a:picLocks noChangeAspect="1"/>
          </p:cNvPicPr>
          <p:nvPr/>
        </p:nvPicPr>
        <p:blipFill>
          <a:blip r:embed="rId3"/>
          <a:stretch>
            <a:fillRect/>
          </a:stretch>
        </p:blipFill>
        <p:spPr>
          <a:xfrm>
            <a:off x="143776" y="2210543"/>
            <a:ext cx="4245344" cy="3469213"/>
          </a:xfrm>
          <a:prstGeom prst="rect">
            <a:avLst/>
          </a:prstGeom>
        </p:spPr>
      </p:pic>
    </p:spTree>
    <p:extLst>
      <p:ext uri="{BB962C8B-B14F-4D97-AF65-F5344CB8AC3E}">
        <p14:creationId xmlns:p14="http://schemas.microsoft.com/office/powerpoint/2010/main" val="386620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7A7A-1EF9-DF3A-F755-D413E1688185}"/>
              </a:ext>
            </a:extLst>
          </p:cNvPr>
          <p:cNvSpPr>
            <a:spLocks noGrp="1"/>
          </p:cNvSpPr>
          <p:nvPr>
            <p:ph type="title"/>
          </p:nvPr>
        </p:nvSpPr>
        <p:spPr>
          <a:xfrm>
            <a:off x="488549" y="361612"/>
            <a:ext cx="11376073" cy="1275277"/>
          </a:xfrm>
        </p:spPr>
        <p:txBody>
          <a:bodyPr>
            <a:normAutofit fontScale="90000"/>
          </a:bodyPr>
          <a:lstStyle/>
          <a:p>
            <a:pPr algn="ctr"/>
            <a:r>
              <a:rPr lang="en-US" sz="4000" b="1" dirty="0">
                <a:solidFill>
                  <a:schemeClr val="tx1"/>
                </a:solidFill>
              </a:rPr>
              <a:t>Question 3</a:t>
            </a:r>
            <a:r>
              <a:rPr lang="en-US" sz="4000" dirty="0">
                <a:solidFill>
                  <a:schemeClr val="tx1"/>
                </a:solidFill>
              </a:rPr>
              <a:t>: </a:t>
            </a:r>
            <a:br>
              <a:rPr lang="en-US" dirty="0">
                <a:solidFill>
                  <a:schemeClr val="tx1"/>
                </a:solidFill>
              </a:rPr>
            </a:br>
            <a:r>
              <a:rPr lang="en-US" sz="1100" dirty="0">
                <a:solidFill>
                  <a:schemeClr val="tx1"/>
                </a:solidFill>
              </a:rPr>
              <a:t> </a:t>
            </a:r>
            <a:br>
              <a:rPr lang="en-US" dirty="0">
                <a:solidFill>
                  <a:schemeClr val="tx1"/>
                </a:solidFill>
              </a:rPr>
            </a:br>
            <a:r>
              <a:rPr lang="en-US" sz="2800" dirty="0">
                <a:solidFill>
                  <a:schemeClr val="tx1"/>
                </a:solidFill>
                <a:latin typeface="Menlo" panose="020B0609030804020204" pitchFamily="49" charset="0"/>
              </a:rPr>
              <a:t>What are the most popular car models in the selected cities, and do they have federal incentive?</a:t>
            </a:r>
            <a:br>
              <a:rPr lang="en-US" sz="2800" dirty="0">
                <a:solidFill>
                  <a:schemeClr val="tx1"/>
                </a:solidFill>
                <a:latin typeface="Menlo" panose="020B0609030804020204" pitchFamily="49" charset="0"/>
              </a:rPr>
            </a:br>
            <a:br>
              <a:rPr lang="en-US" sz="2800" dirty="0">
                <a:solidFill>
                  <a:schemeClr val="tx1"/>
                </a:solidFill>
                <a:latin typeface="Menlo" panose="020B0609030804020204" pitchFamily="49" charset="0"/>
              </a:rPr>
            </a:br>
            <a:br>
              <a:rPr lang="en-US" sz="1100" dirty="0">
                <a:solidFill>
                  <a:schemeClr val="tx1"/>
                </a:solidFill>
                <a:latin typeface="Menlo" panose="020B0609030804020204" pitchFamily="49" charset="0"/>
              </a:rPr>
            </a:br>
            <a:r>
              <a:rPr lang="en-US" sz="1100" dirty="0">
                <a:solidFill>
                  <a:schemeClr val="tx1"/>
                </a:solidFill>
                <a:latin typeface="Menlo" panose="020B0609030804020204" pitchFamily="49" charset="0"/>
              </a:rPr>
              <a:t>  </a:t>
            </a:r>
            <a:br>
              <a:rPr lang="en-US" sz="2800" dirty="0">
                <a:solidFill>
                  <a:schemeClr val="tx1"/>
                </a:solidFill>
                <a:latin typeface="Menlo" panose="020B0609030804020204" pitchFamily="49" charset="0"/>
              </a:rPr>
            </a:br>
            <a:br>
              <a:rPr lang="en-US" sz="2800" dirty="0">
                <a:solidFill>
                  <a:schemeClr val="tx1"/>
                </a:solidFill>
              </a:rPr>
            </a:br>
            <a:endParaRPr lang="en-US" dirty="0">
              <a:solidFill>
                <a:schemeClr val="tx1"/>
              </a:solidFill>
            </a:endParaRPr>
          </a:p>
        </p:txBody>
      </p:sp>
      <p:pic>
        <p:nvPicPr>
          <p:cNvPr id="9" name="Picture 8" descr="A graph of a number of cars&#10;&#10;Description automatically generated">
            <a:extLst>
              <a:ext uri="{FF2B5EF4-FFF2-40B4-BE49-F238E27FC236}">
                <a16:creationId xmlns:a16="http://schemas.microsoft.com/office/drawing/2014/main" id="{7B4B749B-B383-C91F-0643-F3C3E02B542D}"/>
              </a:ext>
            </a:extLst>
          </p:cNvPr>
          <p:cNvPicPr>
            <a:picLocks noChangeAspect="1"/>
          </p:cNvPicPr>
          <p:nvPr/>
        </p:nvPicPr>
        <p:blipFill>
          <a:blip r:embed="rId3"/>
          <a:stretch>
            <a:fillRect/>
          </a:stretch>
        </p:blipFill>
        <p:spPr>
          <a:xfrm>
            <a:off x="199307" y="2008776"/>
            <a:ext cx="5977278" cy="4653520"/>
          </a:xfrm>
          <a:prstGeom prst="rect">
            <a:avLst/>
          </a:prstGeom>
        </p:spPr>
      </p:pic>
      <p:pic>
        <p:nvPicPr>
          <p:cNvPr id="3" name="Picture 2" descr="A close-up of a sign&#10;&#10;Description automatically generated">
            <a:extLst>
              <a:ext uri="{FF2B5EF4-FFF2-40B4-BE49-F238E27FC236}">
                <a16:creationId xmlns:a16="http://schemas.microsoft.com/office/drawing/2014/main" id="{B0BE6301-5CC9-F799-E69B-B63AEE810811}"/>
              </a:ext>
            </a:extLst>
          </p:cNvPr>
          <p:cNvPicPr>
            <a:picLocks noChangeAspect="1"/>
          </p:cNvPicPr>
          <p:nvPr/>
        </p:nvPicPr>
        <p:blipFill>
          <a:blip r:embed="rId4"/>
          <a:stretch>
            <a:fillRect/>
          </a:stretch>
        </p:blipFill>
        <p:spPr>
          <a:xfrm>
            <a:off x="6258230" y="3007997"/>
            <a:ext cx="5816108" cy="2990877"/>
          </a:xfrm>
          <a:prstGeom prst="rect">
            <a:avLst/>
          </a:prstGeom>
        </p:spPr>
      </p:pic>
    </p:spTree>
    <p:extLst>
      <p:ext uri="{BB962C8B-B14F-4D97-AF65-F5344CB8AC3E}">
        <p14:creationId xmlns:p14="http://schemas.microsoft.com/office/powerpoint/2010/main" val="92919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2E4E9A-E992-419C-B03A-5686FEC1D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black screen&#10;&#10;Description automatically generated">
            <a:extLst>
              <a:ext uri="{FF2B5EF4-FFF2-40B4-BE49-F238E27FC236}">
                <a16:creationId xmlns:a16="http://schemas.microsoft.com/office/drawing/2014/main" id="{DA8FA5EE-DD51-1111-0D64-0F8224D185A0}"/>
              </a:ext>
            </a:extLst>
          </p:cNvPr>
          <p:cNvPicPr>
            <a:picLocks noChangeAspect="1"/>
          </p:cNvPicPr>
          <p:nvPr/>
        </p:nvPicPr>
        <p:blipFill>
          <a:blip r:embed="rId3"/>
          <a:stretch>
            <a:fillRect/>
          </a:stretch>
        </p:blipFill>
        <p:spPr>
          <a:xfrm>
            <a:off x="0" y="2062795"/>
            <a:ext cx="12192000" cy="4760035"/>
          </a:xfrm>
          <a:prstGeom prst="rect">
            <a:avLst/>
          </a:prstGeom>
        </p:spPr>
      </p:pic>
      <p:sp>
        <p:nvSpPr>
          <p:cNvPr id="4" name="TextBox 3">
            <a:extLst>
              <a:ext uri="{FF2B5EF4-FFF2-40B4-BE49-F238E27FC236}">
                <a16:creationId xmlns:a16="http://schemas.microsoft.com/office/drawing/2014/main" id="{AD223E7C-7145-D96C-F565-40512E30AD51}"/>
              </a:ext>
            </a:extLst>
          </p:cNvPr>
          <p:cNvSpPr txBox="1"/>
          <p:nvPr/>
        </p:nvSpPr>
        <p:spPr>
          <a:xfrm>
            <a:off x="1954779" y="826119"/>
            <a:ext cx="8664551" cy="707886"/>
          </a:xfrm>
          <a:prstGeom prst="rect">
            <a:avLst/>
          </a:prstGeom>
          <a:noFill/>
        </p:spPr>
        <p:txBody>
          <a:bodyPr wrap="none" rtlCol="0">
            <a:spAutoFit/>
          </a:bodyPr>
          <a:lstStyle/>
          <a:p>
            <a:r>
              <a:rPr lang="en-US" sz="2000" dirty="0"/>
              <a:t>4 out of the 6 most popular car models qualify for federal incentives !!</a:t>
            </a:r>
          </a:p>
          <a:p>
            <a:endParaRPr lang="en-US" sz="2000" dirty="0"/>
          </a:p>
        </p:txBody>
      </p:sp>
    </p:spTree>
    <p:extLst>
      <p:ext uri="{BB962C8B-B14F-4D97-AF65-F5344CB8AC3E}">
        <p14:creationId xmlns:p14="http://schemas.microsoft.com/office/powerpoint/2010/main" val="1352117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Potential benefits of buying EVs</a:t>
            </a:r>
          </a:p>
        </p:txBody>
      </p:sp>
      <p:pic>
        <p:nvPicPr>
          <p:cNvPr id="16386" name="Picture 2" descr="Related image"/>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7933" y="2382927"/>
            <a:ext cx="4036931" cy="2460006"/>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5299409" y="4284630"/>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0"/>
              <a:satOff val="0"/>
              <a:lumOff val="0"/>
              <a:alphaOff val="0"/>
            </a:schemeClr>
          </a:lnRef>
          <a:fillRef idx="1">
            <a:schemeClr val="accent5">
              <a:hueOff val="0"/>
              <a:satOff val="0"/>
              <a:lumOff val="0"/>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spcBef>
                <a:spcPct val="0"/>
              </a:spcBef>
            </a:pPr>
            <a:r>
              <a:rPr lang="en-US" sz="2000" b="1" dirty="0"/>
              <a:t>Cheaper to Charge</a:t>
            </a:r>
            <a:br>
              <a:rPr lang="en-US" sz="2000" b="1" dirty="0"/>
            </a:br>
            <a:r>
              <a:rPr lang="en-US" sz="1400" dirty="0"/>
              <a:t>than to </a:t>
            </a:r>
          </a:p>
          <a:p>
            <a:pPr algn="ctr" defTabSz="889000">
              <a:lnSpc>
                <a:spcPct val="90000"/>
              </a:lnSpc>
              <a:spcBef>
                <a:spcPct val="0"/>
              </a:spcBef>
              <a:spcAft>
                <a:spcPct val="35000"/>
              </a:spcAft>
            </a:pPr>
            <a:r>
              <a:rPr lang="en-US" sz="1400" dirty="0"/>
              <a:t>fill the tank</a:t>
            </a:r>
          </a:p>
        </p:txBody>
      </p:sp>
      <p:sp>
        <p:nvSpPr>
          <p:cNvPr id="13" name="Freeform 12"/>
          <p:cNvSpPr/>
          <p:nvPr/>
        </p:nvSpPr>
        <p:spPr>
          <a:xfrm>
            <a:off x="5299409" y="2669652"/>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accent5">
              <a:hueOff val="-4077871"/>
              <a:satOff val="28025"/>
              <a:lumOff val="-2745"/>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lnSpc>
                <a:spcPct val="90000"/>
              </a:lnSpc>
              <a:spcBef>
                <a:spcPct val="0"/>
              </a:spcBef>
              <a:spcAft>
                <a:spcPct val="35000"/>
              </a:spcAft>
            </a:pPr>
            <a:r>
              <a:rPr lang="en-US" b="1" dirty="0"/>
              <a:t>Electricity Rates </a:t>
            </a:r>
            <a:br>
              <a:rPr lang="en-US" sz="1400" dirty="0"/>
            </a:br>
            <a:r>
              <a:rPr lang="en-US" sz="1400" dirty="0"/>
              <a:t>more stable than gasoline prices</a:t>
            </a:r>
          </a:p>
        </p:txBody>
      </p:sp>
      <p:sp>
        <p:nvSpPr>
          <p:cNvPr id="21" name="Freeform 20"/>
          <p:cNvSpPr/>
          <p:nvPr/>
        </p:nvSpPr>
        <p:spPr>
          <a:xfrm>
            <a:off x="6715947" y="3497620"/>
            <a:ext cx="1669199" cy="1432814"/>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12233612"/>
              <a:satOff val="84076"/>
              <a:lumOff val="-8236"/>
              <a:alphaOff val="0"/>
            </a:schemeClr>
          </a:lnRef>
          <a:fillRef idx="1">
            <a:schemeClr val="accent5">
              <a:hueOff val="-12233612"/>
              <a:satOff val="84076"/>
              <a:lumOff val="-8236"/>
              <a:alphaOff val="0"/>
            </a:schemeClr>
          </a:fillRef>
          <a:effectRef idx="0">
            <a:scrgbClr r="0" g="0" b="0"/>
          </a:effectRef>
          <a:fontRef idx="minor">
            <a:schemeClr val="lt1"/>
          </a:fontRef>
        </p:style>
        <p:txBody>
          <a:bodyPr spcFirstLastPara="0" vert="horz" wrap="square" lIns="258501" tIns="252373" rIns="258501" bIns="252373" numCol="1" spcCol="1270" anchor="ctr" anchorCtr="0">
            <a:noAutofit/>
          </a:bodyPr>
          <a:lstStyle/>
          <a:p>
            <a:pPr algn="ctr" defTabSz="1066800">
              <a:lnSpc>
                <a:spcPct val="90000"/>
              </a:lnSpc>
              <a:spcBef>
                <a:spcPct val="0"/>
              </a:spcBef>
              <a:spcAft>
                <a:spcPct val="35000"/>
              </a:spcAft>
            </a:pPr>
            <a:r>
              <a:rPr lang="en-US" sz="2000" b="1" dirty="0"/>
              <a:t>Free or Reduced Tolls</a:t>
            </a:r>
          </a:p>
        </p:txBody>
      </p:sp>
      <p:grpSp>
        <p:nvGrpSpPr>
          <p:cNvPr id="25" name="Group 24"/>
          <p:cNvGrpSpPr/>
          <p:nvPr/>
        </p:nvGrpSpPr>
        <p:grpSpPr>
          <a:xfrm>
            <a:off x="6705993" y="1935207"/>
            <a:ext cx="1669199" cy="1432814"/>
            <a:chOff x="4546992" y="2138407"/>
            <a:chExt cx="1669199" cy="1432814"/>
          </a:xfrm>
        </p:grpSpPr>
        <p:sp>
          <p:nvSpPr>
            <p:cNvPr id="19" name="Hexagon 18"/>
            <p:cNvSpPr/>
            <p:nvPr/>
          </p:nvSpPr>
          <p:spPr>
            <a:xfrm>
              <a:off x="4546992" y="2138407"/>
              <a:ext cx="1669199" cy="1432814"/>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accent5">
                <a:hueOff val="-8155742"/>
                <a:satOff val="56051"/>
                <a:lumOff val="-5491"/>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7" name="TextBox 6"/>
            <p:cNvSpPr txBox="1"/>
            <p:nvPr/>
          </p:nvSpPr>
          <p:spPr>
            <a:xfrm>
              <a:off x="4720461" y="2202225"/>
              <a:ext cx="1322259" cy="1169551"/>
            </a:xfrm>
            <a:prstGeom prst="rect">
              <a:avLst/>
            </a:prstGeom>
            <a:noFill/>
          </p:spPr>
          <p:txBody>
            <a:bodyPr wrap="square" rtlCol="0">
              <a:spAutoFit/>
            </a:bodyPr>
            <a:lstStyle/>
            <a:p>
              <a:pPr algn="ctr"/>
              <a:r>
                <a:rPr lang="en-US" sz="1400" b="1" dirty="0">
                  <a:solidFill>
                    <a:srgbClr val="669C2A"/>
                  </a:solidFill>
                </a:rPr>
                <a:t>Grants</a:t>
              </a:r>
              <a:r>
                <a:rPr lang="en-US" sz="1400" dirty="0">
                  <a:solidFill>
                    <a:srgbClr val="669C2A"/>
                  </a:solidFill>
                </a:rPr>
                <a:t>, </a:t>
              </a:r>
              <a:r>
                <a:rPr lang="en-US" sz="1400" b="1" dirty="0">
                  <a:solidFill>
                    <a:srgbClr val="669C2A"/>
                  </a:solidFill>
                </a:rPr>
                <a:t>Rebates</a:t>
              </a:r>
              <a:r>
                <a:rPr lang="en-US" sz="1400" dirty="0">
                  <a:solidFill>
                    <a:srgbClr val="669C2A"/>
                  </a:solidFill>
                </a:rPr>
                <a:t> and </a:t>
              </a:r>
              <a:r>
                <a:rPr lang="en-US" sz="1400" b="1" dirty="0">
                  <a:solidFill>
                    <a:srgbClr val="669C2A"/>
                  </a:solidFill>
                </a:rPr>
                <a:t>Tax Credits </a:t>
              </a:r>
              <a:r>
                <a:rPr lang="en-US" sz="1400" dirty="0">
                  <a:solidFill>
                    <a:srgbClr val="669C2A"/>
                  </a:solidFill>
                </a:rPr>
                <a:t>for new or used EVs &amp; chargers</a:t>
              </a:r>
            </a:p>
          </p:txBody>
        </p:sp>
      </p:grpSp>
      <p:grpSp>
        <p:nvGrpSpPr>
          <p:cNvPr id="27" name="Group 26"/>
          <p:cNvGrpSpPr/>
          <p:nvPr/>
        </p:nvGrpSpPr>
        <p:grpSpPr>
          <a:xfrm>
            <a:off x="8149771" y="2712593"/>
            <a:ext cx="1669199" cy="1440455"/>
            <a:chOff x="5969855" y="4487830"/>
            <a:chExt cx="1669199" cy="1440455"/>
          </a:xfrm>
          <a:solidFill>
            <a:schemeClr val="accent2">
              <a:lumMod val="40000"/>
              <a:lumOff val="60000"/>
            </a:schemeClr>
          </a:solidFill>
        </p:grpSpPr>
        <p:sp>
          <p:nvSpPr>
            <p:cNvPr id="15" name="Hexagon 14"/>
            <p:cNvSpPr/>
            <p:nvPr/>
          </p:nvSpPr>
          <p:spPr>
            <a:xfrm>
              <a:off x="5969855" y="4487830"/>
              <a:ext cx="1669199" cy="1432814"/>
            </a:xfrm>
            <a:prstGeom prst="hexagon">
              <a:avLst>
                <a:gd name="adj" fmla="val 25000"/>
                <a:gd name="vf" fmla="val 115470"/>
              </a:avLst>
            </a:prstGeom>
            <a:grpFill/>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8" name="TextBox 7"/>
            <p:cNvSpPr txBox="1"/>
            <p:nvPr/>
          </p:nvSpPr>
          <p:spPr>
            <a:xfrm>
              <a:off x="6112304" y="4635623"/>
              <a:ext cx="1384300" cy="1292662"/>
            </a:xfrm>
            <a:prstGeom prst="rect">
              <a:avLst/>
            </a:prstGeom>
            <a:noFill/>
          </p:spPr>
          <p:txBody>
            <a:bodyPr wrap="square" rtlCol="0">
              <a:spAutoFit/>
            </a:bodyPr>
            <a:lstStyle/>
            <a:p>
              <a:pPr algn="ctr"/>
              <a:r>
                <a:rPr lang="en-US" sz="1300" b="1" dirty="0">
                  <a:solidFill>
                    <a:srgbClr val="136636"/>
                  </a:solidFill>
                </a:rPr>
                <a:t>Maintenance Costs </a:t>
              </a:r>
              <a:r>
                <a:rPr lang="en-US" sz="1300" dirty="0">
                  <a:solidFill>
                    <a:srgbClr val="136636"/>
                  </a:solidFill>
                </a:rPr>
                <a:t>are lower, especially with long battery warranties</a:t>
              </a:r>
            </a:p>
          </p:txBody>
        </p:sp>
      </p:grpSp>
    </p:spTree>
    <p:extLst>
      <p:ext uri="{BB962C8B-B14F-4D97-AF65-F5344CB8AC3E}">
        <p14:creationId xmlns:p14="http://schemas.microsoft.com/office/powerpoint/2010/main" val="2620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4E2F-425C-FC8F-12B2-EADD28620312}"/>
              </a:ext>
            </a:extLst>
          </p:cNvPr>
          <p:cNvSpPr>
            <a:spLocks noGrp="1"/>
          </p:cNvSpPr>
          <p:nvPr>
            <p:ph type="title"/>
          </p:nvPr>
        </p:nvSpPr>
        <p:spPr>
          <a:xfrm>
            <a:off x="252866" y="204644"/>
            <a:ext cx="11311128" cy="1756089"/>
          </a:xfrm>
        </p:spPr>
        <p:txBody>
          <a:bodyPr>
            <a:normAutofit/>
          </a:bodyPr>
          <a:lstStyle/>
          <a:p>
            <a:pPr algn="ctr"/>
            <a:r>
              <a:rPr lang="en-US" sz="6000" dirty="0"/>
              <a:t>Is Washington Ready for EV Revolution?</a:t>
            </a:r>
          </a:p>
        </p:txBody>
      </p:sp>
      <p:sp>
        <p:nvSpPr>
          <p:cNvPr id="3" name="Rectangle 2">
            <a:extLst>
              <a:ext uri="{FF2B5EF4-FFF2-40B4-BE49-F238E27FC236}">
                <a16:creationId xmlns:a16="http://schemas.microsoft.com/office/drawing/2014/main" id="{0A823CD1-51AB-EB5D-8051-263332F4D60A}"/>
              </a:ext>
            </a:extLst>
          </p:cNvPr>
          <p:cNvSpPr/>
          <p:nvPr/>
        </p:nvSpPr>
        <p:spPr>
          <a:xfrm>
            <a:off x="4079986" y="2971800"/>
            <a:ext cx="4477024" cy="1569660"/>
          </a:xfrm>
          <a:prstGeom prst="rect">
            <a:avLst/>
          </a:prstGeom>
          <a:noFill/>
        </p:spPr>
        <p:txBody>
          <a:bodyPr wrap="squar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 !!!</a:t>
            </a:r>
          </a:p>
        </p:txBody>
      </p:sp>
    </p:spTree>
    <p:extLst>
      <p:ext uri="{BB962C8B-B14F-4D97-AF65-F5344CB8AC3E}">
        <p14:creationId xmlns:p14="http://schemas.microsoft.com/office/powerpoint/2010/main" val="5607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D28B85-D835-80B2-A103-6779C806588E}"/>
              </a:ext>
            </a:extLst>
          </p:cNvPr>
          <p:cNvSpPr>
            <a:spLocks noGrp="1"/>
          </p:cNvSpPr>
          <p:nvPr>
            <p:ph type="title"/>
          </p:nvPr>
        </p:nvSpPr>
        <p:spPr>
          <a:xfrm>
            <a:off x="252866" y="204644"/>
            <a:ext cx="11311128" cy="1756089"/>
          </a:xfrm>
        </p:spPr>
        <p:txBody>
          <a:bodyPr>
            <a:normAutofit/>
          </a:bodyPr>
          <a:lstStyle/>
          <a:p>
            <a:pPr algn="ctr"/>
            <a:r>
              <a:rPr lang="en-US" sz="6000" dirty="0"/>
              <a:t>Limitations</a:t>
            </a:r>
          </a:p>
        </p:txBody>
      </p:sp>
      <p:sp>
        <p:nvSpPr>
          <p:cNvPr id="4" name="TextBox 3">
            <a:extLst>
              <a:ext uri="{FF2B5EF4-FFF2-40B4-BE49-F238E27FC236}">
                <a16:creationId xmlns:a16="http://schemas.microsoft.com/office/drawing/2014/main" id="{6B03B580-D5F4-6246-D50F-90E7407AAADC}"/>
              </a:ext>
            </a:extLst>
          </p:cNvPr>
          <p:cNvSpPr txBox="1"/>
          <p:nvPr/>
        </p:nvSpPr>
        <p:spPr>
          <a:xfrm>
            <a:off x="862693" y="1453243"/>
            <a:ext cx="10466614" cy="4801314"/>
          </a:xfrm>
          <a:prstGeom prst="rect">
            <a:avLst/>
          </a:prstGeom>
          <a:noFill/>
        </p:spPr>
        <p:txBody>
          <a:bodyPr wrap="square" rtlCol="0">
            <a:spAutoFit/>
          </a:bodyPr>
          <a:lstStyle/>
          <a:p>
            <a:pPr marL="457200" indent="-457200" algn="l">
              <a:buFont typeface="Arial" panose="020B0604020202020204" pitchFamily="34" charset="0"/>
              <a:buChar char="•"/>
            </a:pPr>
            <a:r>
              <a:rPr lang="en-US" sz="3200" b="0" i="0" dirty="0">
                <a:effectLst/>
                <a:latin typeface="-apple-system"/>
              </a:rPr>
              <a:t>Due to the limitation of time and funds, it restricted the depth and thoroughness of the analysis that can be performed. Most of the data available required a lot of funding which we did not have to complete the project.</a:t>
            </a:r>
          </a:p>
          <a:p>
            <a:pPr marL="457200" indent="-457200" algn="l">
              <a:buFont typeface="Arial" panose="020B0604020202020204" pitchFamily="34" charset="0"/>
              <a:buChar char="•"/>
            </a:pPr>
            <a:endParaRPr lang="en-US" sz="3200" b="0" i="0" dirty="0">
              <a:effectLst/>
              <a:latin typeface="-apple-system"/>
            </a:endParaRPr>
          </a:p>
          <a:p>
            <a:pPr marL="457200" indent="-457200" algn="l">
              <a:buFont typeface="Arial" panose="020B0604020202020204" pitchFamily="34" charset="0"/>
              <a:buChar char="•"/>
            </a:pPr>
            <a:r>
              <a:rPr lang="en-US" sz="3200" b="0" i="0" dirty="0">
                <a:effectLst/>
                <a:latin typeface="-apple-system"/>
              </a:rPr>
              <a:t>Another challenge was data acquisition. We were unable to find datasets for free. There are chances that our free datasets may be incomplete or outdated, affecting the accuracy of the analysis.</a:t>
            </a:r>
          </a:p>
          <a:p>
            <a:endParaRPr lang="en-US" dirty="0"/>
          </a:p>
        </p:txBody>
      </p:sp>
    </p:spTree>
    <p:extLst>
      <p:ext uri="{BB962C8B-B14F-4D97-AF65-F5344CB8AC3E}">
        <p14:creationId xmlns:p14="http://schemas.microsoft.com/office/powerpoint/2010/main" val="104159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0FEFE-E493-AD6F-E30C-6500B33304C5}"/>
              </a:ext>
            </a:extLst>
          </p:cNvPr>
          <p:cNvSpPr>
            <a:spLocks noGrp="1"/>
          </p:cNvSpPr>
          <p:nvPr>
            <p:ph type="title"/>
          </p:nvPr>
        </p:nvSpPr>
        <p:spPr>
          <a:xfrm>
            <a:off x="6311900" y="448056"/>
            <a:ext cx="5428996" cy="3401568"/>
          </a:xfrm>
        </p:spPr>
        <p:txBody>
          <a:bodyPr vert="horz" lIns="0" tIns="0" rIns="0" bIns="0" rtlCol="0" anchor="b">
            <a:normAutofit/>
          </a:bodyPr>
          <a:lstStyle/>
          <a:p>
            <a:pPr>
              <a:lnSpc>
                <a:spcPct val="100000"/>
              </a:lnSpc>
            </a:pPr>
            <a:br>
              <a:rPr lang="en-US" sz="6400"/>
            </a:br>
            <a:r>
              <a:rPr lang="en-US" sz="6400"/>
              <a:t>QUESTIONS</a:t>
            </a:r>
          </a:p>
        </p:txBody>
      </p:sp>
      <p:pic>
        <p:nvPicPr>
          <p:cNvPr id="3" name="Picture 2" descr="question mark - Greatwell Homes">
            <a:extLst>
              <a:ext uri="{FF2B5EF4-FFF2-40B4-BE49-F238E27FC236}">
                <a16:creationId xmlns:a16="http://schemas.microsoft.com/office/drawing/2014/main" id="{DFB7D75E-85CE-8CE8-3F11-127BDB471F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104" y="510712"/>
            <a:ext cx="5422576" cy="54225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40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pc="-150" dirty="0">
                <a:solidFill>
                  <a:schemeClr val="tx1"/>
                </a:solidFill>
              </a:rPr>
              <a:t>PHEV: Plug-in Hybrid Electric Vehicle</a:t>
            </a:r>
          </a:p>
        </p:txBody>
      </p:sp>
      <p:grpSp>
        <p:nvGrpSpPr>
          <p:cNvPr id="4" name="Group 3"/>
          <p:cNvGrpSpPr/>
          <p:nvPr/>
        </p:nvGrpSpPr>
        <p:grpSpPr>
          <a:xfrm>
            <a:off x="4836500" y="1288876"/>
            <a:ext cx="2499264" cy="4791458"/>
            <a:chOff x="4023700" y="1490498"/>
            <a:chExt cx="2499264" cy="4791458"/>
          </a:xfrm>
        </p:grpSpPr>
        <p:grpSp>
          <p:nvGrpSpPr>
            <p:cNvPr id="23" name="Group 22"/>
            <p:cNvGrpSpPr/>
            <p:nvPr/>
          </p:nvGrpSpPr>
          <p:grpSpPr>
            <a:xfrm>
              <a:off x="4578338" y="1490498"/>
              <a:ext cx="1690626" cy="1197303"/>
              <a:chOff x="7402574" y="1490498"/>
              <a:chExt cx="1690626" cy="1197303"/>
            </a:xfrm>
          </p:grpSpPr>
          <p:grpSp>
            <p:nvGrpSpPr>
              <p:cNvPr id="7" name="Group 6"/>
              <p:cNvGrpSpPr/>
              <p:nvPr/>
            </p:nvGrpSpPr>
            <p:grpSpPr>
              <a:xfrm>
                <a:off x="7402574" y="1599702"/>
                <a:ext cx="1120651" cy="966196"/>
                <a:chOff x="1376895" y="1586503"/>
                <a:chExt cx="1120651" cy="966196"/>
              </a:xfrm>
            </p:grpSpPr>
            <p:sp>
              <p:nvSpPr>
                <p:cNvPr id="8" name="Hexagon 7"/>
                <p:cNvSpPr/>
                <p:nvPr/>
              </p:nvSpPr>
              <p:spPr>
                <a:xfrm>
                  <a:off x="1376895" y="1586503"/>
                  <a:ext cx="1120651" cy="966196"/>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lstStyle/>
                <a:p>
                  <a:endParaRPr lang="en-US"/>
                </a:p>
              </p:txBody>
            </p:sp>
            <p:sp>
              <p:nvSpPr>
                <p:cNvPr id="9" name="Hexagon 4"/>
                <p:cNvSpPr/>
                <p:nvPr/>
              </p:nvSpPr>
              <p:spPr>
                <a:xfrm>
                  <a:off x="1550799" y="1736438"/>
                  <a:ext cx="772843" cy="6663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4290" rIns="0" bIns="34290" numCol="1" spcCol="1270" anchor="ctr" anchorCtr="0">
                  <a:noAutofit/>
                </a:bodyPr>
                <a:lstStyle/>
                <a:p>
                  <a:pPr algn="ctr" defTabSz="1200150">
                    <a:lnSpc>
                      <a:spcPct val="90000"/>
                    </a:lnSpc>
                    <a:spcBef>
                      <a:spcPct val="0"/>
                    </a:spcBef>
                    <a:spcAft>
                      <a:spcPct val="35000"/>
                    </a:spcAft>
                  </a:pPr>
                  <a:r>
                    <a:rPr lang="en-US" sz="2000" dirty="0"/>
                    <a:t>PHEV</a:t>
                  </a:r>
                </a:p>
              </p:txBody>
            </p:sp>
          </p:grpSp>
          <p:grpSp>
            <p:nvGrpSpPr>
              <p:cNvPr id="12" name="Group 11"/>
              <p:cNvGrpSpPr/>
              <p:nvPr/>
            </p:nvGrpSpPr>
            <p:grpSpPr>
              <a:xfrm>
                <a:off x="8462612" y="1490498"/>
                <a:ext cx="630588" cy="543677"/>
                <a:chOff x="774776" y="297047"/>
                <a:chExt cx="630588" cy="543677"/>
              </a:xfrm>
            </p:grpSpPr>
            <p:sp>
              <p:nvSpPr>
                <p:cNvPr id="13" name="Hexagon 12"/>
                <p:cNvSpPr/>
                <p:nvPr/>
              </p:nvSpPr>
              <p:spPr>
                <a:xfrm>
                  <a:off x="774776" y="297047"/>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Hexagon 4"/>
                <p:cNvSpPr/>
                <p:nvPr/>
              </p:nvSpPr>
              <p:spPr>
                <a:xfrm>
                  <a:off x="872631" y="381415"/>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200" dirty="0"/>
                    <a:t>EREV</a:t>
                  </a:r>
                </a:p>
              </p:txBody>
            </p:sp>
          </p:grpSp>
          <p:grpSp>
            <p:nvGrpSpPr>
              <p:cNvPr id="15" name="Group 14"/>
              <p:cNvGrpSpPr/>
              <p:nvPr/>
            </p:nvGrpSpPr>
            <p:grpSpPr>
              <a:xfrm>
                <a:off x="8452460" y="2144124"/>
                <a:ext cx="630588" cy="543677"/>
                <a:chOff x="774776" y="892721"/>
                <a:chExt cx="630588" cy="543677"/>
              </a:xfrm>
            </p:grpSpPr>
            <p:sp>
              <p:nvSpPr>
                <p:cNvPr id="16" name="Hexagon 15"/>
                <p:cNvSpPr/>
                <p:nvPr/>
              </p:nvSpPr>
              <p:spPr>
                <a:xfrm>
                  <a:off x="774776" y="892721"/>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Hexagon 4"/>
                <p:cNvSpPr/>
                <p:nvPr/>
              </p:nvSpPr>
              <p:spPr>
                <a:xfrm>
                  <a:off x="872631" y="977089"/>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600" dirty="0"/>
                    <a:t>PEV</a:t>
                  </a:r>
                </a:p>
              </p:txBody>
            </p:sp>
          </p:grpSp>
        </p:grpSp>
        <p:sp>
          <p:nvSpPr>
            <p:cNvPr id="18" name="TextBox 17"/>
            <p:cNvSpPr txBox="1"/>
            <p:nvPr/>
          </p:nvSpPr>
          <p:spPr>
            <a:xfrm>
              <a:off x="4023700" y="2929577"/>
              <a:ext cx="1193800" cy="276999"/>
            </a:xfrm>
            <a:prstGeom prst="rect">
              <a:avLst/>
            </a:prstGeom>
            <a:noFill/>
          </p:spPr>
          <p:txBody>
            <a:bodyPr wrap="square" rtlCol="0">
              <a:spAutoFit/>
            </a:bodyPr>
            <a:lstStyle/>
            <a:p>
              <a:r>
                <a:rPr lang="en-US" sz="1200" dirty="0"/>
                <a:t>Chevy Volt</a:t>
              </a:r>
            </a:p>
          </p:txBody>
        </p:sp>
        <p:sp>
          <p:nvSpPr>
            <p:cNvPr id="19" name="TextBox 18"/>
            <p:cNvSpPr txBox="1"/>
            <p:nvPr/>
          </p:nvSpPr>
          <p:spPr>
            <a:xfrm>
              <a:off x="4023700" y="3934200"/>
              <a:ext cx="1407064" cy="461665"/>
            </a:xfrm>
            <a:prstGeom prst="rect">
              <a:avLst/>
            </a:prstGeom>
            <a:noFill/>
          </p:spPr>
          <p:txBody>
            <a:bodyPr wrap="square" rtlCol="0">
              <a:spAutoFit/>
            </a:bodyPr>
            <a:lstStyle/>
            <a:p>
              <a:r>
                <a:rPr lang="en-US" sz="1200" dirty="0"/>
                <a:t>Honda Clarity PHEV</a:t>
              </a:r>
            </a:p>
          </p:txBody>
        </p:sp>
        <p:sp>
          <p:nvSpPr>
            <p:cNvPr id="20" name="TextBox 19"/>
            <p:cNvSpPr txBox="1"/>
            <p:nvPr/>
          </p:nvSpPr>
          <p:spPr>
            <a:xfrm>
              <a:off x="4023700" y="4966001"/>
              <a:ext cx="1407064" cy="461665"/>
            </a:xfrm>
            <a:prstGeom prst="rect">
              <a:avLst/>
            </a:prstGeom>
            <a:noFill/>
          </p:spPr>
          <p:txBody>
            <a:bodyPr wrap="square" rtlCol="0">
              <a:spAutoFit/>
            </a:bodyPr>
            <a:lstStyle/>
            <a:p>
              <a:r>
                <a:rPr lang="en-US" sz="1200" dirty="0"/>
                <a:t>Toyota Prius Prime</a:t>
              </a:r>
            </a:p>
          </p:txBody>
        </p:sp>
        <p:pic>
          <p:nvPicPr>
            <p:cNvPr id="15364" name="Picture 4" descr="Image result for honda clarity electric"/>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81319" y="3884880"/>
              <a:ext cx="2141645" cy="142121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prius prime"/>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81320" y="4972082"/>
              <a:ext cx="2141644" cy="130987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lated 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89363" y="2929578"/>
              <a:ext cx="2076671" cy="11431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Hexagon 32"/>
          <p:cNvSpPr/>
          <p:nvPr/>
        </p:nvSpPr>
        <p:spPr>
          <a:xfrm>
            <a:off x="7398069" y="1715753"/>
            <a:ext cx="1423732" cy="1233960"/>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Battery Charged using </a:t>
            </a:r>
            <a:r>
              <a:rPr lang="en-US" sz="1200" b="1" dirty="0">
                <a:solidFill>
                  <a:schemeClr val="bg1"/>
                </a:solidFill>
              </a:rPr>
              <a:t>Electricity</a:t>
            </a:r>
            <a:endParaRPr lang="en-US" sz="1100" b="1" dirty="0">
              <a:solidFill>
                <a:schemeClr val="bg1"/>
              </a:solidFill>
            </a:endParaRPr>
          </a:p>
        </p:txBody>
      </p:sp>
      <p:sp>
        <p:nvSpPr>
          <p:cNvPr id="34" name="Hexagon 33"/>
          <p:cNvSpPr/>
          <p:nvPr/>
        </p:nvSpPr>
        <p:spPr>
          <a:xfrm>
            <a:off x="7398070" y="4579986"/>
            <a:ext cx="1414479" cy="1149419"/>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1400" b="1" dirty="0">
                <a:solidFill>
                  <a:schemeClr val="bg1"/>
                </a:solidFill>
              </a:rPr>
              <a:t>Battery</a:t>
            </a:r>
            <a:r>
              <a:rPr lang="en-US" sz="1400" dirty="0">
                <a:solidFill>
                  <a:schemeClr val="bg1"/>
                </a:solidFill>
              </a:rPr>
              <a:t> </a:t>
            </a:r>
            <a:r>
              <a:rPr lang="en-US" sz="1200" dirty="0">
                <a:solidFill>
                  <a:schemeClr val="bg1"/>
                </a:solidFill>
              </a:rPr>
              <a:t>powers </a:t>
            </a:r>
            <a:r>
              <a:rPr lang="en-US" sz="1400" b="1" dirty="0">
                <a:solidFill>
                  <a:schemeClr val="bg1"/>
                </a:solidFill>
              </a:rPr>
              <a:t>Electric Motor</a:t>
            </a:r>
            <a:endParaRPr lang="en-US" sz="1200" b="1" dirty="0">
              <a:solidFill>
                <a:schemeClr val="bg1"/>
              </a:solidFill>
            </a:endParaRPr>
          </a:p>
        </p:txBody>
      </p:sp>
      <p:sp>
        <p:nvSpPr>
          <p:cNvPr id="35" name="Hexagon 34"/>
          <p:cNvSpPr/>
          <p:nvPr/>
        </p:nvSpPr>
        <p:spPr>
          <a:xfrm>
            <a:off x="8948724" y="1715753"/>
            <a:ext cx="1414479" cy="1233960"/>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Electricity accessed through </a:t>
            </a:r>
            <a:r>
              <a:rPr lang="en-US" sz="1600" b="1" dirty="0">
                <a:solidFill>
                  <a:schemeClr val="bg1"/>
                </a:solidFill>
              </a:rPr>
              <a:t>Plug</a:t>
            </a:r>
            <a:endParaRPr lang="en-US" sz="1200" b="1" dirty="0">
              <a:solidFill>
                <a:schemeClr val="bg1"/>
              </a:solidFill>
            </a:endParaRPr>
          </a:p>
        </p:txBody>
      </p:sp>
      <p:sp>
        <p:nvSpPr>
          <p:cNvPr id="38" name="Hexagon 37"/>
          <p:cNvSpPr/>
          <p:nvPr/>
        </p:nvSpPr>
        <p:spPr>
          <a:xfrm>
            <a:off x="8948724" y="4579368"/>
            <a:ext cx="1414479" cy="1149972"/>
          </a:xfrm>
          <a:prstGeom prst="hexagon">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1100" dirty="0">
                <a:solidFill>
                  <a:schemeClr val="bg1"/>
                </a:solidFill>
              </a:rPr>
              <a:t>Enough Battery for </a:t>
            </a:r>
            <a:r>
              <a:rPr lang="en-US" sz="1300" b="1" dirty="0">
                <a:solidFill>
                  <a:schemeClr val="bg1"/>
                </a:solidFill>
              </a:rPr>
              <a:t>Short ALL-ELECTRIC Trips</a:t>
            </a:r>
          </a:p>
        </p:txBody>
      </p:sp>
      <p:sp>
        <p:nvSpPr>
          <p:cNvPr id="39" name="Hexagon 38"/>
          <p:cNvSpPr/>
          <p:nvPr/>
        </p:nvSpPr>
        <p:spPr>
          <a:xfrm>
            <a:off x="8004535" y="3032756"/>
            <a:ext cx="1780491" cy="1446759"/>
          </a:xfrm>
          <a:prstGeom prst="hexagon">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Gas-fueled </a:t>
            </a:r>
            <a:r>
              <a:rPr lang="en-US" sz="1600" b="1" dirty="0">
                <a:solidFill>
                  <a:schemeClr val="bg1"/>
                </a:solidFill>
              </a:rPr>
              <a:t>Internal Combustion Engine </a:t>
            </a:r>
            <a:r>
              <a:rPr lang="en-US" sz="1200" dirty="0">
                <a:solidFill>
                  <a:schemeClr val="bg1"/>
                </a:solidFill>
              </a:rPr>
              <a:t>when Battery Depleted</a:t>
            </a:r>
          </a:p>
        </p:txBody>
      </p:sp>
      <p:sp>
        <p:nvSpPr>
          <p:cNvPr id="40" name="TextBox 39"/>
          <p:cNvSpPr txBox="1"/>
          <p:nvPr/>
        </p:nvSpPr>
        <p:spPr>
          <a:xfrm>
            <a:off x="1351337" y="2170978"/>
            <a:ext cx="3043163" cy="461665"/>
          </a:xfrm>
          <a:prstGeom prst="rect">
            <a:avLst/>
          </a:prstGeom>
          <a:noFill/>
        </p:spPr>
        <p:txBody>
          <a:bodyPr wrap="square" rtlCol="0">
            <a:spAutoFit/>
          </a:bodyPr>
          <a:lstStyle/>
          <a:p>
            <a:r>
              <a:rPr lang="en-US" sz="2400" b="1" dirty="0"/>
              <a:t>How do they work?</a:t>
            </a:r>
          </a:p>
        </p:txBody>
      </p:sp>
      <p:pic>
        <p:nvPicPr>
          <p:cNvPr id="6" name="Picture 5" descr="A diagram of a car with text&#10;&#10;Description automatically generated">
            <a:extLst>
              <a:ext uri="{FF2B5EF4-FFF2-40B4-BE49-F238E27FC236}">
                <a16:creationId xmlns:a16="http://schemas.microsoft.com/office/drawing/2014/main" id="{EF34CA6D-E80B-37AF-F382-A78DF76EF6AB}"/>
              </a:ext>
            </a:extLst>
          </p:cNvPr>
          <p:cNvPicPr>
            <a:picLocks noChangeAspect="1"/>
          </p:cNvPicPr>
          <p:nvPr/>
        </p:nvPicPr>
        <p:blipFill>
          <a:blip r:embed="rId6"/>
          <a:stretch>
            <a:fillRect/>
          </a:stretch>
        </p:blipFill>
        <p:spPr>
          <a:xfrm>
            <a:off x="1441162" y="3032756"/>
            <a:ext cx="3035300" cy="1879600"/>
          </a:xfrm>
          <a:prstGeom prst="rect">
            <a:avLst/>
          </a:prstGeom>
        </p:spPr>
      </p:pic>
    </p:spTree>
    <p:extLst>
      <p:ext uri="{BB962C8B-B14F-4D97-AF65-F5344CB8AC3E}">
        <p14:creationId xmlns:p14="http://schemas.microsoft.com/office/powerpoint/2010/main" val="5735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8" grpId="0" animBg="1"/>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BEV: Battery Electric Vehicles</a:t>
            </a:r>
          </a:p>
        </p:txBody>
      </p:sp>
      <p:sp>
        <p:nvSpPr>
          <p:cNvPr id="20" name="Hexagon 19"/>
          <p:cNvSpPr/>
          <p:nvPr/>
        </p:nvSpPr>
        <p:spPr>
          <a:xfrm>
            <a:off x="7416801" y="2375709"/>
            <a:ext cx="1781685"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Battery charged using </a:t>
            </a:r>
            <a:r>
              <a:rPr lang="en-US" sz="1600" b="1" dirty="0"/>
              <a:t>Electricity</a:t>
            </a:r>
          </a:p>
        </p:txBody>
      </p:sp>
      <p:sp>
        <p:nvSpPr>
          <p:cNvPr id="29" name="Hexagon 28"/>
          <p:cNvSpPr/>
          <p:nvPr/>
        </p:nvSpPr>
        <p:spPr>
          <a:xfrm>
            <a:off x="7416800" y="3915385"/>
            <a:ext cx="1781684"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r>
              <a:rPr lang="en-US" b="1" dirty="0"/>
              <a:t>Battery</a:t>
            </a:r>
            <a:r>
              <a:rPr lang="en-US" dirty="0"/>
              <a:t> </a:t>
            </a:r>
            <a:r>
              <a:rPr lang="en-US" sz="1600" dirty="0"/>
              <a:t>powers Electric Motor</a:t>
            </a:r>
          </a:p>
        </p:txBody>
      </p:sp>
      <p:sp>
        <p:nvSpPr>
          <p:cNvPr id="30" name="Hexagon 29"/>
          <p:cNvSpPr/>
          <p:nvPr/>
        </p:nvSpPr>
        <p:spPr>
          <a:xfrm>
            <a:off x="8948652" y="3110366"/>
            <a:ext cx="1606318" cy="1426336"/>
          </a:xfrm>
          <a:prstGeom prst="hexagon">
            <a:avLst/>
          </a:prstGeom>
          <a:solidFill>
            <a:srgbClr val="820101"/>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Electricity accessed through </a:t>
            </a:r>
            <a:r>
              <a:rPr lang="en-US" b="1" dirty="0"/>
              <a:t>Plug</a:t>
            </a:r>
            <a:endParaRPr lang="en-US" sz="1600" b="1" dirty="0"/>
          </a:p>
        </p:txBody>
      </p:sp>
      <p:sp>
        <p:nvSpPr>
          <p:cNvPr id="31" name="TextBox 30"/>
          <p:cNvSpPr txBox="1"/>
          <p:nvPr/>
        </p:nvSpPr>
        <p:spPr>
          <a:xfrm>
            <a:off x="1531259" y="2157266"/>
            <a:ext cx="3126311" cy="461665"/>
          </a:xfrm>
          <a:prstGeom prst="rect">
            <a:avLst/>
          </a:prstGeom>
          <a:noFill/>
        </p:spPr>
        <p:txBody>
          <a:bodyPr wrap="square" rtlCol="0">
            <a:spAutoFit/>
          </a:bodyPr>
          <a:lstStyle/>
          <a:p>
            <a:r>
              <a:rPr lang="en-US" sz="2400" b="1" dirty="0"/>
              <a:t>How do they work?</a:t>
            </a:r>
          </a:p>
        </p:txBody>
      </p:sp>
      <p:pic>
        <p:nvPicPr>
          <p:cNvPr id="32" name="Picture 4" descr="Image result for Electric vehicle"/>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854201" y="3067970"/>
            <a:ext cx="2630714" cy="136283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4564046" y="1421903"/>
            <a:ext cx="2296065" cy="4497885"/>
            <a:chOff x="3123498" y="1599702"/>
            <a:chExt cx="2296065" cy="4497885"/>
          </a:xfrm>
        </p:grpSpPr>
        <p:grpSp>
          <p:nvGrpSpPr>
            <p:cNvPr id="23" name="Group 22"/>
            <p:cNvGrpSpPr/>
            <p:nvPr/>
          </p:nvGrpSpPr>
          <p:grpSpPr>
            <a:xfrm>
              <a:off x="3665514" y="1599702"/>
              <a:ext cx="1688343" cy="1088099"/>
              <a:chOff x="7389951" y="1599702"/>
              <a:chExt cx="1688343" cy="1088099"/>
            </a:xfrm>
          </p:grpSpPr>
          <p:grpSp>
            <p:nvGrpSpPr>
              <p:cNvPr id="48" name="Group 47"/>
              <p:cNvGrpSpPr/>
              <p:nvPr/>
            </p:nvGrpSpPr>
            <p:grpSpPr>
              <a:xfrm>
                <a:off x="7389951" y="1599702"/>
                <a:ext cx="1120651" cy="966196"/>
                <a:chOff x="1376895" y="527898"/>
                <a:chExt cx="1120651" cy="966196"/>
              </a:xfrm>
            </p:grpSpPr>
            <p:sp>
              <p:nvSpPr>
                <p:cNvPr id="52" name="Hexagon 51"/>
                <p:cNvSpPr/>
                <p:nvPr/>
              </p:nvSpPr>
              <p:spPr>
                <a:xfrm>
                  <a:off x="1376895" y="527898"/>
                  <a:ext cx="1120651" cy="966196"/>
                </a:xfrm>
                <a:prstGeom prst="hexagon">
                  <a:avLst>
                    <a:gd name="adj" fmla="val 25000"/>
                    <a:gd name="vf" fmla="val 115470"/>
                  </a:avLst>
                </a:prstGeom>
                <a:solidFill>
                  <a:srgbClr val="820101"/>
                </a:solidFill>
                <a:ln>
                  <a:solidFill>
                    <a:srgbClr val="820101"/>
                  </a:solidFill>
                </a:ln>
                <a:effectLst>
                  <a:outerShdw blurRad="50800" dist="38100" dir="2700000" algn="tl" rotWithShape="0">
                    <a:prstClr val="black">
                      <a:alpha val="40000"/>
                    </a:prstClr>
                  </a:outerShdw>
                </a:effectLst>
              </p:spPr>
              <p:style>
                <a:lnRef idx="2">
                  <a:schemeClr val="accent5">
                    <a:hueOff val="-12233612"/>
                    <a:satOff val="84076"/>
                    <a:lumOff val="-8236"/>
                    <a:alphaOff val="0"/>
                  </a:schemeClr>
                </a:lnRef>
                <a:fillRef idx="1">
                  <a:schemeClr val="accent5">
                    <a:hueOff val="-12233612"/>
                    <a:satOff val="84076"/>
                    <a:lumOff val="-8236"/>
                    <a:alphaOff val="0"/>
                  </a:schemeClr>
                </a:fillRef>
                <a:effectRef idx="0">
                  <a:schemeClr val="accent5">
                    <a:hueOff val="-12233612"/>
                    <a:satOff val="84076"/>
                    <a:lumOff val="-8236"/>
                    <a:alphaOff val="0"/>
                  </a:schemeClr>
                </a:effectRef>
                <a:fontRef idx="minor">
                  <a:schemeClr val="lt1"/>
                </a:fontRef>
              </p:style>
              <p:txBody>
                <a:bodyPr/>
                <a:lstStyle/>
                <a:p>
                  <a:endParaRPr lang="en-US"/>
                </a:p>
              </p:txBody>
            </p:sp>
            <p:sp>
              <p:nvSpPr>
                <p:cNvPr id="53" name="Hexagon 4"/>
                <p:cNvSpPr/>
                <p:nvPr/>
              </p:nvSpPr>
              <p:spPr>
                <a:xfrm>
                  <a:off x="1550799" y="677833"/>
                  <a:ext cx="772843" cy="6663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34290" rIns="0" bIns="34290" numCol="1" spcCol="1270" anchor="ctr" anchorCtr="0">
                  <a:noAutofit/>
                </a:bodyPr>
                <a:lstStyle/>
                <a:p>
                  <a:pPr algn="ctr" defTabSz="1200150">
                    <a:lnSpc>
                      <a:spcPct val="90000"/>
                    </a:lnSpc>
                    <a:spcBef>
                      <a:spcPct val="0"/>
                    </a:spcBef>
                    <a:spcAft>
                      <a:spcPct val="35000"/>
                    </a:spcAft>
                  </a:pPr>
                  <a:r>
                    <a:rPr lang="en-US" sz="2700" dirty="0"/>
                    <a:t>BEV</a:t>
                  </a:r>
                </a:p>
              </p:txBody>
            </p:sp>
          </p:grpSp>
          <p:grpSp>
            <p:nvGrpSpPr>
              <p:cNvPr id="49" name="Group 48"/>
              <p:cNvGrpSpPr/>
              <p:nvPr/>
            </p:nvGrpSpPr>
            <p:grpSpPr>
              <a:xfrm>
                <a:off x="8447706" y="2144124"/>
                <a:ext cx="630588" cy="543677"/>
                <a:chOff x="774776" y="297047"/>
                <a:chExt cx="630588" cy="543677"/>
              </a:xfrm>
            </p:grpSpPr>
            <p:sp>
              <p:nvSpPr>
                <p:cNvPr id="50" name="Hexagon 49"/>
                <p:cNvSpPr/>
                <p:nvPr/>
              </p:nvSpPr>
              <p:spPr>
                <a:xfrm>
                  <a:off x="774776" y="297047"/>
                  <a:ext cx="630588" cy="543677"/>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1" name="Hexagon 4"/>
                <p:cNvSpPr/>
                <p:nvPr/>
              </p:nvSpPr>
              <p:spPr>
                <a:xfrm>
                  <a:off x="872631" y="381415"/>
                  <a:ext cx="434878" cy="3749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20320" rIns="0" bIns="20320" numCol="1" spcCol="1270" anchor="ctr" anchorCtr="0">
                  <a:noAutofit/>
                </a:bodyPr>
                <a:lstStyle/>
                <a:p>
                  <a:pPr algn="ctr" defTabSz="711200">
                    <a:lnSpc>
                      <a:spcPct val="90000"/>
                    </a:lnSpc>
                    <a:spcBef>
                      <a:spcPct val="0"/>
                    </a:spcBef>
                    <a:spcAft>
                      <a:spcPct val="35000"/>
                    </a:spcAft>
                  </a:pPr>
                  <a:r>
                    <a:rPr lang="en-US" sz="1600" dirty="0"/>
                    <a:t>PEV</a:t>
                  </a:r>
                </a:p>
              </p:txBody>
            </p:sp>
          </p:grpSp>
        </p:grpSp>
        <p:pic>
          <p:nvPicPr>
            <p:cNvPr id="24" name="Picture 6" descr="Image result for chevy bolt"/>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39963" y="5167814"/>
              <a:ext cx="1854200" cy="9297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tesla model s"/>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75504" y="3973015"/>
              <a:ext cx="1829643" cy="11441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Related image"/>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65363" y="2740779"/>
              <a:ext cx="1854200" cy="139465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123499" y="5100378"/>
              <a:ext cx="1193800" cy="276999"/>
            </a:xfrm>
            <a:prstGeom prst="rect">
              <a:avLst/>
            </a:prstGeom>
            <a:noFill/>
          </p:spPr>
          <p:txBody>
            <a:bodyPr wrap="square" rtlCol="0">
              <a:spAutoFit/>
            </a:bodyPr>
            <a:lstStyle/>
            <a:p>
              <a:r>
                <a:rPr lang="en-US" sz="1200" dirty="0"/>
                <a:t>Chevy</a:t>
              </a:r>
            </a:p>
          </p:txBody>
        </p:sp>
        <p:sp>
          <p:nvSpPr>
            <p:cNvPr id="46" name="TextBox 45"/>
            <p:cNvSpPr txBox="1"/>
            <p:nvPr/>
          </p:nvSpPr>
          <p:spPr>
            <a:xfrm>
              <a:off x="3123498" y="3934200"/>
              <a:ext cx="1327013" cy="276999"/>
            </a:xfrm>
            <a:prstGeom prst="rect">
              <a:avLst/>
            </a:prstGeom>
            <a:noFill/>
          </p:spPr>
          <p:txBody>
            <a:bodyPr wrap="square" rtlCol="0">
              <a:spAutoFit/>
            </a:bodyPr>
            <a:lstStyle/>
            <a:p>
              <a:r>
                <a:rPr lang="en-US" sz="1200" dirty="0"/>
                <a:t>Tesla</a:t>
              </a:r>
            </a:p>
          </p:txBody>
        </p:sp>
        <p:sp>
          <p:nvSpPr>
            <p:cNvPr id="47" name="TextBox 46"/>
            <p:cNvSpPr txBox="1"/>
            <p:nvPr/>
          </p:nvSpPr>
          <p:spPr>
            <a:xfrm>
              <a:off x="3123500" y="2839557"/>
              <a:ext cx="894644" cy="276999"/>
            </a:xfrm>
            <a:prstGeom prst="rect">
              <a:avLst/>
            </a:prstGeom>
            <a:noFill/>
          </p:spPr>
          <p:txBody>
            <a:bodyPr wrap="square" rtlCol="0">
              <a:spAutoFit/>
            </a:bodyPr>
            <a:lstStyle/>
            <a:p>
              <a:r>
                <a:rPr lang="en-US" sz="1200" dirty="0"/>
                <a:t>Nissan</a:t>
              </a:r>
            </a:p>
          </p:txBody>
        </p:sp>
      </p:grpSp>
      <p:sp>
        <p:nvSpPr>
          <p:cNvPr id="3" name="Freeform 2"/>
          <p:cNvSpPr/>
          <p:nvPr/>
        </p:nvSpPr>
        <p:spPr>
          <a:xfrm>
            <a:off x="2488410" y="3648075"/>
            <a:ext cx="759616" cy="307182"/>
          </a:xfrm>
          <a:custGeom>
            <a:avLst/>
            <a:gdLst>
              <a:gd name="connsiteX0" fmla="*/ 7144 w 673897"/>
              <a:gd name="connsiteY0" fmla="*/ 119062 h 235744"/>
              <a:gd name="connsiteX1" fmla="*/ 19050 w 673897"/>
              <a:gd name="connsiteY1" fmla="*/ 109537 h 235744"/>
              <a:gd name="connsiteX2" fmla="*/ 26194 w 673897"/>
              <a:gd name="connsiteY2" fmla="*/ 104775 h 235744"/>
              <a:gd name="connsiteX3" fmla="*/ 30956 w 673897"/>
              <a:gd name="connsiteY3" fmla="*/ 97631 h 235744"/>
              <a:gd name="connsiteX4" fmla="*/ 40481 w 673897"/>
              <a:gd name="connsiteY4" fmla="*/ 95250 h 235744"/>
              <a:gd name="connsiteX5" fmla="*/ 54769 w 673897"/>
              <a:gd name="connsiteY5" fmla="*/ 90487 h 235744"/>
              <a:gd name="connsiteX6" fmla="*/ 61912 w 673897"/>
              <a:gd name="connsiteY6" fmla="*/ 88106 h 235744"/>
              <a:gd name="connsiteX7" fmla="*/ 69056 w 673897"/>
              <a:gd name="connsiteY7" fmla="*/ 83344 h 235744"/>
              <a:gd name="connsiteX8" fmla="*/ 83344 w 673897"/>
              <a:gd name="connsiteY8" fmla="*/ 80962 h 235744"/>
              <a:gd name="connsiteX9" fmla="*/ 90487 w 673897"/>
              <a:gd name="connsiteY9" fmla="*/ 78581 h 235744"/>
              <a:gd name="connsiteX10" fmla="*/ 97631 w 673897"/>
              <a:gd name="connsiteY10" fmla="*/ 71437 h 235744"/>
              <a:gd name="connsiteX11" fmla="*/ 111919 w 673897"/>
              <a:gd name="connsiteY11" fmla="*/ 66675 h 235744"/>
              <a:gd name="connsiteX12" fmla="*/ 135731 w 673897"/>
              <a:gd name="connsiteY12" fmla="*/ 61912 h 235744"/>
              <a:gd name="connsiteX13" fmla="*/ 159544 w 673897"/>
              <a:gd name="connsiteY13" fmla="*/ 50006 h 235744"/>
              <a:gd name="connsiteX14" fmla="*/ 166687 w 673897"/>
              <a:gd name="connsiteY14" fmla="*/ 47625 h 235744"/>
              <a:gd name="connsiteX15" fmla="*/ 173831 w 673897"/>
              <a:gd name="connsiteY15" fmla="*/ 42862 h 235744"/>
              <a:gd name="connsiteX16" fmla="*/ 188119 w 673897"/>
              <a:gd name="connsiteY16" fmla="*/ 38100 h 235744"/>
              <a:gd name="connsiteX17" fmla="*/ 202406 w 673897"/>
              <a:gd name="connsiteY17" fmla="*/ 33337 h 235744"/>
              <a:gd name="connsiteX18" fmla="*/ 216694 w 673897"/>
              <a:gd name="connsiteY18" fmla="*/ 28575 h 235744"/>
              <a:gd name="connsiteX19" fmla="*/ 223837 w 673897"/>
              <a:gd name="connsiteY19" fmla="*/ 26194 h 235744"/>
              <a:gd name="connsiteX20" fmla="*/ 230981 w 673897"/>
              <a:gd name="connsiteY20" fmla="*/ 21431 h 235744"/>
              <a:gd name="connsiteX21" fmla="*/ 257175 w 673897"/>
              <a:gd name="connsiteY21" fmla="*/ 14287 h 235744"/>
              <a:gd name="connsiteX22" fmla="*/ 266700 w 673897"/>
              <a:gd name="connsiteY22" fmla="*/ 11906 h 235744"/>
              <a:gd name="connsiteX23" fmla="*/ 283369 w 673897"/>
              <a:gd name="connsiteY23" fmla="*/ 7144 h 235744"/>
              <a:gd name="connsiteX24" fmla="*/ 314325 w 673897"/>
              <a:gd name="connsiteY24" fmla="*/ 2381 h 235744"/>
              <a:gd name="connsiteX25" fmla="*/ 321469 w 673897"/>
              <a:gd name="connsiteY25" fmla="*/ 0 h 235744"/>
              <a:gd name="connsiteX26" fmla="*/ 335756 w 673897"/>
              <a:gd name="connsiteY26" fmla="*/ 4762 h 235744"/>
              <a:gd name="connsiteX27" fmla="*/ 342900 w 673897"/>
              <a:gd name="connsiteY27" fmla="*/ 7144 h 235744"/>
              <a:gd name="connsiteX28" fmla="*/ 357187 w 673897"/>
              <a:gd name="connsiteY28" fmla="*/ 14287 h 235744"/>
              <a:gd name="connsiteX29" fmla="*/ 378619 w 673897"/>
              <a:gd name="connsiteY29" fmla="*/ 23812 h 235744"/>
              <a:gd name="connsiteX30" fmla="*/ 392906 w 673897"/>
              <a:gd name="connsiteY30" fmla="*/ 28575 h 235744"/>
              <a:gd name="connsiteX31" fmla="*/ 400050 w 673897"/>
              <a:gd name="connsiteY31" fmla="*/ 30956 h 235744"/>
              <a:gd name="connsiteX32" fmla="*/ 416719 w 673897"/>
              <a:gd name="connsiteY32" fmla="*/ 33337 h 235744"/>
              <a:gd name="connsiteX33" fmla="*/ 442912 w 673897"/>
              <a:gd name="connsiteY33" fmla="*/ 38100 h 235744"/>
              <a:gd name="connsiteX34" fmla="*/ 454819 w 673897"/>
              <a:gd name="connsiteY34" fmla="*/ 40481 h 235744"/>
              <a:gd name="connsiteX35" fmla="*/ 469106 w 673897"/>
              <a:gd name="connsiteY35" fmla="*/ 50006 h 235744"/>
              <a:gd name="connsiteX36" fmla="*/ 476250 w 673897"/>
              <a:gd name="connsiteY36" fmla="*/ 52387 h 235744"/>
              <a:gd name="connsiteX37" fmla="*/ 492919 w 673897"/>
              <a:gd name="connsiteY37" fmla="*/ 57150 h 235744"/>
              <a:gd name="connsiteX38" fmla="*/ 516731 w 673897"/>
              <a:gd name="connsiteY38" fmla="*/ 66675 h 235744"/>
              <a:gd name="connsiteX39" fmla="*/ 559594 w 673897"/>
              <a:gd name="connsiteY39" fmla="*/ 71437 h 235744"/>
              <a:gd name="connsiteX40" fmla="*/ 573881 w 673897"/>
              <a:gd name="connsiteY40" fmla="*/ 76200 h 235744"/>
              <a:gd name="connsiteX41" fmla="*/ 590550 w 673897"/>
              <a:gd name="connsiteY41" fmla="*/ 80962 h 235744"/>
              <a:gd name="connsiteX42" fmla="*/ 614362 w 673897"/>
              <a:gd name="connsiteY42" fmla="*/ 83344 h 235744"/>
              <a:gd name="connsiteX43" fmla="*/ 650081 w 673897"/>
              <a:gd name="connsiteY43" fmla="*/ 88106 h 235744"/>
              <a:gd name="connsiteX44" fmla="*/ 671512 w 673897"/>
              <a:gd name="connsiteY44" fmla="*/ 100012 h 235744"/>
              <a:gd name="connsiteX45" fmla="*/ 671512 w 673897"/>
              <a:gd name="connsiteY45" fmla="*/ 114300 h 235744"/>
              <a:gd name="connsiteX46" fmla="*/ 669131 w 673897"/>
              <a:gd name="connsiteY46" fmla="*/ 123825 h 235744"/>
              <a:gd name="connsiteX47" fmla="*/ 642937 w 673897"/>
              <a:gd name="connsiteY47" fmla="*/ 126206 h 235744"/>
              <a:gd name="connsiteX48" fmla="*/ 635794 w 673897"/>
              <a:gd name="connsiteY48" fmla="*/ 130969 h 235744"/>
              <a:gd name="connsiteX49" fmla="*/ 633412 w 673897"/>
              <a:gd name="connsiteY49" fmla="*/ 138112 h 235744"/>
              <a:gd name="connsiteX50" fmla="*/ 619125 w 673897"/>
              <a:gd name="connsiteY50" fmla="*/ 142875 h 235744"/>
              <a:gd name="connsiteX51" fmla="*/ 611981 w 673897"/>
              <a:gd name="connsiteY51" fmla="*/ 150019 h 235744"/>
              <a:gd name="connsiteX52" fmla="*/ 597694 w 673897"/>
              <a:gd name="connsiteY52" fmla="*/ 154781 h 235744"/>
              <a:gd name="connsiteX53" fmla="*/ 590550 w 673897"/>
              <a:gd name="connsiteY53" fmla="*/ 159544 h 235744"/>
              <a:gd name="connsiteX54" fmla="*/ 576262 w 673897"/>
              <a:gd name="connsiteY54" fmla="*/ 164306 h 235744"/>
              <a:gd name="connsiteX55" fmla="*/ 561975 w 673897"/>
              <a:gd name="connsiteY55" fmla="*/ 169069 h 235744"/>
              <a:gd name="connsiteX56" fmla="*/ 547687 w 673897"/>
              <a:gd name="connsiteY56" fmla="*/ 173831 h 235744"/>
              <a:gd name="connsiteX57" fmla="*/ 540544 w 673897"/>
              <a:gd name="connsiteY57" fmla="*/ 176212 h 235744"/>
              <a:gd name="connsiteX58" fmla="*/ 533400 w 673897"/>
              <a:gd name="connsiteY58" fmla="*/ 180975 h 235744"/>
              <a:gd name="connsiteX59" fmla="*/ 523875 w 673897"/>
              <a:gd name="connsiteY59" fmla="*/ 183356 h 235744"/>
              <a:gd name="connsiteX60" fmla="*/ 516731 w 673897"/>
              <a:gd name="connsiteY60" fmla="*/ 185737 h 235744"/>
              <a:gd name="connsiteX61" fmla="*/ 492919 w 673897"/>
              <a:gd name="connsiteY61" fmla="*/ 190500 h 235744"/>
              <a:gd name="connsiteX62" fmla="*/ 485775 w 673897"/>
              <a:gd name="connsiteY62" fmla="*/ 195262 h 235744"/>
              <a:gd name="connsiteX63" fmla="*/ 471487 w 673897"/>
              <a:gd name="connsiteY63" fmla="*/ 200025 h 235744"/>
              <a:gd name="connsiteX64" fmla="*/ 464344 w 673897"/>
              <a:gd name="connsiteY64" fmla="*/ 204787 h 235744"/>
              <a:gd name="connsiteX65" fmla="*/ 457200 w 673897"/>
              <a:gd name="connsiteY65" fmla="*/ 207169 h 235744"/>
              <a:gd name="connsiteX66" fmla="*/ 442912 w 673897"/>
              <a:gd name="connsiteY66" fmla="*/ 216694 h 235744"/>
              <a:gd name="connsiteX67" fmla="*/ 428625 w 673897"/>
              <a:gd name="connsiteY67" fmla="*/ 221456 h 235744"/>
              <a:gd name="connsiteX68" fmla="*/ 421481 w 673897"/>
              <a:gd name="connsiteY68" fmla="*/ 223837 h 235744"/>
              <a:gd name="connsiteX69" fmla="*/ 411956 w 673897"/>
              <a:gd name="connsiteY69" fmla="*/ 226219 h 235744"/>
              <a:gd name="connsiteX70" fmla="*/ 397669 w 673897"/>
              <a:gd name="connsiteY70" fmla="*/ 230981 h 235744"/>
              <a:gd name="connsiteX71" fmla="*/ 381000 w 673897"/>
              <a:gd name="connsiteY71" fmla="*/ 235744 h 235744"/>
              <a:gd name="connsiteX72" fmla="*/ 354806 w 673897"/>
              <a:gd name="connsiteY72" fmla="*/ 233362 h 235744"/>
              <a:gd name="connsiteX73" fmla="*/ 340519 w 673897"/>
              <a:gd name="connsiteY73" fmla="*/ 228600 h 235744"/>
              <a:gd name="connsiteX74" fmla="*/ 328612 w 673897"/>
              <a:gd name="connsiteY74" fmla="*/ 226219 h 235744"/>
              <a:gd name="connsiteX75" fmla="*/ 314325 w 673897"/>
              <a:gd name="connsiteY75" fmla="*/ 221456 h 235744"/>
              <a:gd name="connsiteX76" fmla="*/ 307181 w 673897"/>
              <a:gd name="connsiteY76" fmla="*/ 219075 h 235744"/>
              <a:gd name="connsiteX77" fmla="*/ 290512 w 673897"/>
              <a:gd name="connsiteY77" fmla="*/ 216694 h 235744"/>
              <a:gd name="connsiteX78" fmla="*/ 276225 w 673897"/>
              <a:gd name="connsiteY78" fmla="*/ 211931 h 235744"/>
              <a:gd name="connsiteX79" fmla="*/ 269081 w 673897"/>
              <a:gd name="connsiteY79" fmla="*/ 209550 h 235744"/>
              <a:gd name="connsiteX80" fmla="*/ 247650 w 673897"/>
              <a:gd name="connsiteY80" fmla="*/ 200025 h 235744"/>
              <a:gd name="connsiteX81" fmla="*/ 240506 w 673897"/>
              <a:gd name="connsiteY81" fmla="*/ 197644 h 235744"/>
              <a:gd name="connsiteX82" fmla="*/ 233362 w 673897"/>
              <a:gd name="connsiteY82" fmla="*/ 195262 h 235744"/>
              <a:gd name="connsiteX83" fmla="*/ 195262 w 673897"/>
              <a:gd name="connsiteY83" fmla="*/ 192881 h 235744"/>
              <a:gd name="connsiteX84" fmla="*/ 173831 w 673897"/>
              <a:gd name="connsiteY84" fmla="*/ 190500 h 235744"/>
              <a:gd name="connsiteX85" fmla="*/ 164306 w 673897"/>
              <a:gd name="connsiteY85" fmla="*/ 188119 h 235744"/>
              <a:gd name="connsiteX86" fmla="*/ 140494 w 673897"/>
              <a:gd name="connsiteY86" fmla="*/ 180975 h 235744"/>
              <a:gd name="connsiteX87" fmla="*/ 97631 w 673897"/>
              <a:gd name="connsiteY87" fmla="*/ 171450 h 235744"/>
              <a:gd name="connsiteX88" fmla="*/ 76200 w 673897"/>
              <a:gd name="connsiteY88" fmla="*/ 164306 h 235744"/>
              <a:gd name="connsiteX89" fmla="*/ 69056 w 673897"/>
              <a:gd name="connsiteY89" fmla="*/ 161925 h 235744"/>
              <a:gd name="connsiteX90" fmla="*/ 61912 w 673897"/>
              <a:gd name="connsiteY90" fmla="*/ 157162 h 235744"/>
              <a:gd name="connsiteX91" fmla="*/ 52387 w 673897"/>
              <a:gd name="connsiteY91" fmla="*/ 154781 h 235744"/>
              <a:gd name="connsiteX92" fmla="*/ 45244 w 673897"/>
              <a:gd name="connsiteY92" fmla="*/ 152400 h 235744"/>
              <a:gd name="connsiteX93" fmla="*/ 38100 w 673897"/>
              <a:gd name="connsiteY93" fmla="*/ 147637 h 235744"/>
              <a:gd name="connsiteX94" fmla="*/ 19050 w 673897"/>
              <a:gd name="connsiteY94" fmla="*/ 142875 h 235744"/>
              <a:gd name="connsiteX95" fmla="*/ 9525 w 673897"/>
              <a:gd name="connsiteY95" fmla="*/ 140494 h 235744"/>
              <a:gd name="connsiteX96" fmla="*/ 0 w 673897"/>
              <a:gd name="connsiteY96" fmla="*/ 128587 h 235744"/>
              <a:gd name="connsiteX97" fmla="*/ 2381 w 673897"/>
              <a:gd name="connsiteY97" fmla="*/ 121444 h 235744"/>
              <a:gd name="connsiteX98" fmla="*/ 7144 w 673897"/>
              <a:gd name="connsiteY98" fmla="*/ 119062 h 23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73897" h="235744">
                <a:moveTo>
                  <a:pt x="7144" y="119062"/>
                </a:moveTo>
                <a:cubicBezTo>
                  <a:pt x="9922" y="117077"/>
                  <a:pt x="14984" y="112586"/>
                  <a:pt x="19050" y="109537"/>
                </a:cubicBezTo>
                <a:cubicBezTo>
                  <a:pt x="21340" y="107820"/>
                  <a:pt x="24170" y="106799"/>
                  <a:pt x="26194" y="104775"/>
                </a:cubicBezTo>
                <a:cubicBezTo>
                  <a:pt x="28218" y="102751"/>
                  <a:pt x="28575" y="99219"/>
                  <a:pt x="30956" y="97631"/>
                </a:cubicBezTo>
                <a:cubicBezTo>
                  <a:pt x="33679" y="95816"/>
                  <a:pt x="37346" y="96190"/>
                  <a:pt x="40481" y="95250"/>
                </a:cubicBezTo>
                <a:cubicBezTo>
                  <a:pt x="45290" y="93807"/>
                  <a:pt x="50006" y="92075"/>
                  <a:pt x="54769" y="90487"/>
                </a:cubicBezTo>
                <a:cubicBezTo>
                  <a:pt x="57150" y="89693"/>
                  <a:pt x="59824" y="89498"/>
                  <a:pt x="61912" y="88106"/>
                </a:cubicBezTo>
                <a:cubicBezTo>
                  <a:pt x="64293" y="86519"/>
                  <a:pt x="66341" y="84249"/>
                  <a:pt x="69056" y="83344"/>
                </a:cubicBezTo>
                <a:cubicBezTo>
                  <a:pt x="73637" y="81817"/>
                  <a:pt x="78631" y="82010"/>
                  <a:pt x="83344" y="80962"/>
                </a:cubicBezTo>
                <a:cubicBezTo>
                  <a:pt x="85794" y="80417"/>
                  <a:pt x="88106" y="79375"/>
                  <a:pt x="90487" y="78581"/>
                </a:cubicBezTo>
                <a:cubicBezTo>
                  <a:pt x="92868" y="76200"/>
                  <a:pt x="94687" y="73072"/>
                  <a:pt x="97631" y="71437"/>
                </a:cubicBezTo>
                <a:cubicBezTo>
                  <a:pt x="102020" y="68999"/>
                  <a:pt x="107156" y="68262"/>
                  <a:pt x="111919" y="66675"/>
                </a:cubicBezTo>
                <a:cubicBezTo>
                  <a:pt x="124389" y="62519"/>
                  <a:pt x="116573" y="64650"/>
                  <a:pt x="135731" y="61912"/>
                </a:cubicBezTo>
                <a:cubicBezTo>
                  <a:pt x="149272" y="51757"/>
                  <a:pt x="141491" y="56024"/>
                  <a:pt x="159544" y="50006"/>
                </a:cubicBezTo>
                <a:lnTo>
                  <a:pt x="166687" y="47625"/>
                </a:lnTo>
                <a:cubicBezTo>
                  <a:pt x="169068" y="46037"/>
                  <a:pt x="171216" y="44024"/>
                  <a:pt x="173831" y="42862"/>
                </a:cubicBezTo>
                <a:cubicBezTo>
                  <a:pt x="178419" y="40823"/>
                  <a:pt x="183356" y="39687"/>
                  <a:pt x="188119" y="38100"/>
                </a:cubicBezTo>
                <a:lnTo>
                  <a:pt x="202406" y="33337"/>
                </a:lnTo>
                <a:lnTo>
                  <a:pt x="216694" y="28575"/>
                </a:lnTo>
                <a:lnTo>
                  <a:pt x="223837" y="26194"/>
                </a:lnTo>
                <a:cubicBezTo>
                  <a:pt x="226218" y="24606"/>
                  <a:pt x="228366" y="22593"/>
                  <a:pt x="230981" y="21431"/>
                </a:cubicBezTo>
                <a:cubicBezTo>
                  <a:pt x="242125" y="16478"/>
                  <a:pt x="245977" y="16776"/>
                  <a:pt x="257175" y="14287"/>
                </a:cubicBezTo>
                <a:cubicBezTo>
                  <a:pt x="260370" y="13577"/>
                  <a:pt x="263553" y="12805"/>
                  <a:pt x="266700" y="11906"/>
                </a:cubicBezTo>
                <a:cubicBezTo>
                  <a:pt x="275629" y="9355"/>
                  <a:pt x="273130" y="9006"/>
                  <a:pt x="283369" y="7144"/>
                </a:cubicBezTo>
                <a:cubicBezTo>
                  <a:pt x="293789" y="5249"/>
                  <a:pt x="303988" y="4678"/>
                  <a:pt x="314325" y="2381"/>
                </a:cubicBezTo>
                <a:cubicBezTo>
                  <a:pt x="316775" y="1837"/>
                  <a:pt x="319088" y="794"/>
                  <a:pt x="321469" y="0"/>
                </a:cubicBezTo>
                <a:lnTo>
                  <a:pt x="335756" y="4762"/>
                </a:lnTo>
                <a:cubicBezTo>
                  <a:pt x="338137" y="5556"/>
                  <a:pt x="340811" y="5752"/>
                  <a:pt x="342900" y="7144"/>
                </a:cubicBezTo>
                <a:cubicBezTo>
                  <a:pt x="352132" y="13298"/>
                  <a:pt x="347329" y="11001"/>
                  <a:pt x="357187" y="14287"/>
                </a:cubicBezTo>
                <a:cubicBezTo>
                  <a:pt x="368510" y="21836"/>
                  <a:pt x="361613" y="18143"/>
                  <a:pt x="378619" y="23812"/>
                </a:cubicBezTo>
                <a:lnTo>
                  <a:pt x="392906" y="28575"/>
                </a:lnTo>
                <a:cubicBezTo>
                  <a:pt x="395287" y="29369"/>
                  <a:pt x="397565" y="30601"/>
                  <a:pt x="400050" y="30956"/>
                </a:cubicBezTo>
                <a:lnTo>
                  <a:pt x="416719" y="33337"/>
                </a:lnTo>
                <a:cubicBezTo>
                  <a:pt x="431289" y="38196"/>
                  <a:pt x="417913" y="34255"/>
                  <a:pt x="442912" y="38100"/>
                </a:cubicBezTo>
                <a:cubicBezTo>
                  <a:pt x="446913" y="38715"/>
                  <a:pt x="450850" y="39687"/>
                  <a:pt x="454819" y="40481"/>
                </a:cubicBezTo>
                <a:cubicBezTo>
                  <a:pt x="459581" y="43656"/>
                  <a:pt x="463676" y="48196"/>
                  <a:pt x="469106" y="50006"/>
                </a:cubicBezTo>
                <a:cubicBezTo>
                  <a:pt x="471487" y="50800"/>
                  <a:pt x="473836" y="51697"/>
                  <a:pt x="476250" y="52387"/>
                </a:cubicBezTo>
                <a:cubicBezTo>
                  <a:pt x="482284" y="54111"/>
                  <a:pt x="487215" y="54706"/>
                  <a:pt x="492919" y="57150"/>
                </a:cubicBezTo>
                <a:cubicBezTo>
                  <a:pt x="501113" y="60661"/>
                  <a:pt x="507309" y="65733"/>
                  <a:pt x="516731" y="66675"/>
                </a:cubicBezTo>
                <a:cubicBezTo>
                  <a:pt x="546912" y="69693"/>
                  <a:pt x="532628" y="68067"/>
                  <a:pt x="559594" y="71437"/>
                </a:cubicBezTo>
                <a:lnTo>
                  <a:pt x="573881" y="76200"/>
                </a:lnTo>
                <a:cubicBezTo>
                  <a:pt x="578969" y="77896"/>
                  <a:pt x="585319" y="80215"/>
                  <a:pt x="590550" y="80962"/>
                </a:cubicBezTo>
                <a:cubicBezTo>
                  <a:pt x="598447" y="82090"/>
                  <a:pt x="606434" y="82463"/>
                  <a:pt x="614362" y="83344"/>
                </a:cubicBezTo>
                <a:cubicBezTo>
                  <a:pt x="628220" y="84884"/>
                  <a:pt x="636515" y="86168"/>
                  <a:pt x="650081" y="88106"/>
                </a:cubicBezTo>
                <a:cubicBezTo>
                  <a:pt x="666457" y="99023"/>
                  <a:pt x="658939" y="95821"/>
                  <a:pt x="671512" y="100012"/>
                </a:cubicBezTo>
                <a:cubicBezTo>
                  <a:pt x="674933" y="110271"/>
                  <a:pt x="674443" y="104041"/>
                  <a:pt x="671512" y="114300"/>
                </a:cubicBezTo>
                <a:cubicBezTo>
                  <a:pt x="670613" y="117447"/>
                  <a:pt x="672152" y="122566"/>
                  <a:pt x="669131" y="123825"/>
                </a:cubicBezTo>
                <a:cubicBezTo>
                  <a:pt x="661038" y="127197"/>
                  <a:pt x="651668" y="125412"/>
                  <a:pt x="642937" y="126206"/>
                </a:cubicBezTo>
                <a:cubicBezTo>
                  <a:pt x="640556" y="127794"/>
                  <a:pt x="637582" y="128734"/>
                  <a:pt x="635794" y="130969"/>
                </a:cubicBezTo>
                <a:cubicBezTo>
                  <a:pt x="634226" y="132929"/>
                  <a:pt x="635454" y="136653"/>
                  <a:pt x="633412" y="138112"/>
                </a:cubicBezTo>
                <a:cubicBezTo>
                  <a:pt x="629327" y="141030"/>
                  <a:pt x="619125" y="142875"/>
                  <a:pt x="619125" y="142875"/>
                </a:cubicBezTo>
                <a:cubicBezTo>
                  <a:pt x="616744" y="145256"/>
                  <a:pt x="614925" y="148384"/>
                  <a:pt x="611981" y="150019"/>
                </a:cubicBezTo>
                <a:cubicBezTo>
                  <a:pt x="607593" y="152457"/>
                  <a:pt x="597694" y="154781"/>
                  <a:pt x="597694" y="154781"/>
                </a:cubicBezTo>
                <a:cubicBezTo>
                  <a:pt x="595313" y="156369"/>
                  <a:pt x="593165" y="158382"/>
                  <a:pt x="590550" y="159544"/>
                </a:cubicBezTo>
                <a:cubicBezTo>
                  <a:pt x="585962" y="161583"/>
                  <a:pt x="581025" y="162719"/>
                  <a:pt x="576262" y="164306"/>
                </a:cubicBezTo>
                <a:lnTo>
                  <a:pt x="561975" y="169069"/>
                </a:lnTo>
                <a:lnTo>
                  <a:pt x="547687" y="173831"/>
                </a:lnTo>
                <a:lnTo>
                  <a:pt x="540544" y="176212"/>
                </a:lnTo>
                <a:cubicBezTo>
                  <a:pt x="538163" y="177800"/>
                  <a:pt x="536031" y="179848"/>
                  <a:pt x="533400" y="180975"/>
                </a:cubicBezTo>
                <a:cubicBezTo>
                  <a:pt x="530392" y="182264"/>
                  <a:pt x="527022" y="182457"/>
                  <a:pt x="523875" y="183356"/>
                </a:cubicBezTo>
                <a:cubicBezTo>
                  <a:pt x="521461" y="184046"/>
                  <a:pt x="519177" y="185173"/>
                  <a:pt x="516731" y="185737"/>
                </a:cubicBezTo>
                <a:cubicBezTo>
                  <a:pt x="508844" y="187557"/>
                  <a:pt x="492919" y="190500"/>
                  <a:pt x="492919" y="190500"/>
                </a:cubicBezTo>
                <a:cubicBezTo>
                  <a:pt x="490538" y="192087"/>
                  <a:pt x="488390" y="194100"/>
                  <a:pt x="485775" y="195262"/>
                </a:cubicBezTo>
                <a:cubicBezTo>
                  <a:pt x="481187" y="197301"/>
                  <a:pt x="471487" y="200025"/>
                  <a:pt x="471487" y="200025"/>
                </a:cubicBezTo>
                <a:cubicBezTo>
                  <a:pt x="469106" y="201612"/>
                  <a:pt x="466903" y="203507"/>
                  <a:pt x="464344" y="204787"/>
                </a:cubicBezTo>
                <a:cubicBezTo>
                  <a:pt x="462099" y="205910"/>
                  <a:pt x="459394" y="205950"/>
                  <a:pt x="457200" y="207169"/>
                </a:cubicBezTo>
                <a:cubicBezTo>
                  <a:pt x="452196" y="209949"/>
                  <a:pt x="448342" y="214884"/>
                  <a:pt x="442912" y="216694"/>
                </a:cubicBezTo>
                <a:lnTo>
                  <a:pt x="428625" y="221456"/>
                </a:lnTo>
                <a:cubicBezTo>
                  <a:pt x="426244" y="222250"/>
                  <a:pt x="423916" y="223228"/>
                  <a:pt x="421481" y="223837"/>
                </a:cubicBezTo>
                <a:cubicBezTo>
                  <a:pt x="418306" y="224631"/>
                  <a:pt x="415091" y="225279"/>
                  <a:pt x="411956" y="226219"/>
                </a:cubicBezTo>
                <a:cubicBezTo>
                  <a:pt x="407148" y="227662"/>
                  <a:pt x="402539" y="229764"/>
                  <a:pt x="397669" y="230981"/>
                </a:cubicBezTo>
                <a:cubicBezTo>
                  <a:pt x="385709" y="233971"/>
                  <a:pt x="391249" y="232327"/>
                  <a:pt x="381000" y="235744"/>
                </a:cubicBezTo>
                <a:cubicBezTo>
                  <a:pt x="372269" y="234950"/>
                  <a:pt x="363440" y="234886"/>
                  <a:pt x="354806" y="233362"/>
                </a:cubicBezTo>
                <a:cubicBezTo>
                  <a:pt x="349862" y="232490"/>
                  <a:pt x="345441" y="229584"/>
                  <a:pt x="340519" y="228600"/>
                </a:cubicBezTo>
                <a:cubicBezTo>
                  <a:pt x="336550" y="227806"/>
                  <a:pt x="332517" y="227284"/>
                  <a:pt x="328612" y="226219"/>
                </a:cubicBezTo>
                <a:cubicBezTo>
                  <a:pt x="323769" y="224898"/>
                  <a:pt x="319087" y="223044"/>
                  <a:pt x="314325" y="221456"/>
                </a:cubicBezTo>
                <a:cubicBezTo>
                  <a:pt x="311944" y="220662"/>
                  <a:pt x="309666" y="219430"/>
                  <a:pt x="307181" y="219075"/>
                </a:cubicBezTo>
                <a:lnTo>
                  <a:pt x="290512" y="216694"/>
                </a:lnTo>
                <a:lnTo>
                  <a:pt x="276225" y="211931"/>
                </a:lnTo>
                <a:lnTo>
                  <a:pt x="269081" y="209550"/>
                </a:lnTo>
                <a:cubicBezTo>
                  <a:pt x="257761" y="202002"/>
                  <a:pt x="264652" y="205692"/>
                  <a:pt x="247650" y="200025"/>
                </a:cubicBezTo>
                <a:lnTo>
                  <a:pt x="240506" y="197644"/>
                </a:lnTo>
                <a:cubicBezTo>
                  <a:pt x="238125" y="196850"/>
                  <a:pt x="235867" y="195419"/>
                  <a:pt x="233362" y="195262"/>
                </a:cubicBezTo>
                <a:lnTo>
                  <a:pt x="195262" y="192881"/>
                </a:lnTo>
                <a:cubicBezTo>
                  <a:pt x="188097" y="192308"/>
                  <a:pt x="180975" y="191294"/>
                  <a:pt x="173831" y="190500"/>
                </a:cubicBezTo>
                <a:cubicBezTo>
                  <a:pt x="170656" y="189706"/>
                  <a:pt x="167441" y="189059"/>
                  <a:pt x="164306" y="188119"/>
                </a:cubicBezTo>
                <a:cubicBezTo>
                  <a:pt x="154017" y="185032"/>
                  <a:pt x="150259" y="182806"/>
                  <a:pt x="140494" y="180975"/>
                </a:cubicBezTo>
                <a:cubicBezTo>
                  <a:pt x="102178" y="173791"/>
                  <a:pt x="123570" y="180095"/>
                  <a:pt x="97631" y="171450"/>
                </a:cubicBezTo>
                <a:lnTo>
                  <a:pt x="76200" y="164306"/>
                </a:lnTo>
                <a:lnTo>
                  <a:pt x="69056" y="161925"/>
                </a:lnTo>
                <a:cubicBezTo>
                  <a:pt x="66675" y="160337"/>
                  <a:pt x="64543" y="158289"/>
                  <a:pt x="61912" y="157162"/>
                </a:cubicBezTo>
                <a:cubicBezTo>
                  <a:pt x="58904" y="155873"/>
                  <a:pt x="55534" y="155680"/>
                  <a:pt x="52387" y="154781"/>
                </a:cubicBezTo>
                <a:cubicBezTo>
                  <a:pt x="49974" y="154092"/>
                  <a:pt x="47625" y="153194"/>
                  <a:pt x="45244" y="152400"/>
                </a:cubicBezTo>
                <a:cubicBezTo>
                  <a:pt x="42863" y="150812"/>
                  <a:pt x="40660" y="148917"/>
                  <a:pt x="38100" y="147637"/>
                </a:cubicBezTo>
                <a:cubicBezTo>
                  <a:pt x="32995" y="145085"/>
                  <a:pt x="23938" y="143961"/>
                  <a:pt x="19050" y="142875"/>
                </a:cubicBezTo>
                <a:cubicBezTo>
                  <a:pt x="15855" y="142165"/>
                  <a:pt x="12700" y="141288"/>
                  <a:pt x="9525" y="140494"/>
                </a:cubicBezTo>
                <a:cubicBezTo>
                  <a:pt x="4039" y="136837"/>
                  <a:pt x="0" y="136255"/>
                  <a:pt x="0" y="128587"/>
                </a:cubicBezTo>
                <a:cubicBezTo>
                  <a:pt x="0" y="126077"/>
                  <a:pt x="136" y="122566"/>
                  <a:pt x="2381" y="121444"/>
                </a:cubicBezTo>
                <a:cubicBezTo>
                  <a:pt x="5931" y="119669"/>
                  <a:pt x="4366" y="121047"/>
                  <a:pt x="7144" y="119062"/>
                </a:cubicBezTo>
                <a:close/>
              </a:path>
            </a:pathLst>
          </a:custGeom>
          <a:solidFill>
            <a:srgbClr val="AD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878806" y="3490913"/>
            <a:ext cx="311944" cy="454818"/>
          </a:xfrm>
          <a:custGeom>
            <a:avLst/>
            <a:gdLst>
              <a:gd name="connsiteX0" fmla="*/ 311944 w 311944"/>
              <a:gd name="connsiteY0" fmla="*/ 0 h 454818"/>
              <a:gd name="connsiteX1" fmla="*/ 300038 w 311944"/>
              <a:gd name="connsiteY1" fmla="*/ 2381 h 454818"/>
              <a:gd name="connsiteX2" fmla="*/ 290513 w 311944"/>
              <a:gd name="connsiteY2" fmla="*/ 16668 h 454818"/>
              <a:gd name="connsiteX3" fmla="*/ 285750 w 311944"/>
              <a:gd name="connsiteY3" fmla="*/ 23812 h 454818"/>
              <a:gd name="connsiteX4" fmla="*/ 271463 w 311944"/>
              <a:gd name="connsiteY4" fmla="*/ 30956 h 454818"/>
              <a:gd name="connsiteX5" fmla="*/ 266700 w 311944"/>
              <a:gd name="connsiteY5" fmla="*/ 38100 h 454818"/>
              <a:gd name="connsiteX6" fmla="*/ 252413 w 311944"/>
              <a:gd name="connsiteY6" fmla="*/ 50006 h 454818"/>
              <a:gd name="connsiteX7" fmla="*/ 247650 w 311944"/>
              <a:gd name="connsiteY7" fmla="*/ 57150 h 454818"/>
              <a:gd name="connsiteX8" fmla="*/ 238125 w 311944"/>
              <a:gd name="connsiteY8" fmla="*/ 78581 h 454818"/>
              <a:gd name="connsiteX9" fmla="*/ 230982 w 311944"/>
              <a:gd name="connsiteY9" fmla="*/ 83343 h 454818"/>
              <a:gd name="connsiteX10" fmla="*/ 226219 w 311944"/>
              <a:gd name="connsiteY10" fmla="*/ 90487 h 454818"/>
              <a:gd name="connsiteX11" fmla="*/ 223838 w 311944"/>
              <a:gd name="connsiteY11" fmla="*/ 97631 h 454818"/>
              <a:gd name="connsiteX12" fmla="*/ 226219 w 311944"/>
              <a:gd name="connsiteY12" fmla="*/ 157162 h 454818"/>
              <a:gd name="connsiteX13" fmla="*/ 230982 w 311944"/>
              <a:gd name="connsiteY13" fmla="*/ 171450 h 454818"/>
              <a:gd name="connsiteX14" fmla="*/ 233363 w 311944"/>
              <a:gd name="connsiteY14" fmla="*/ 180975 h 454818"/>
              <a:gd name="connsiteX15" fmla="*/ 235744 w 311944"/>
              <a:gd name="connsiteY15" fmla="*/ 192881 h 454818"/>
              <a:gd name="connsiteX16" fmla="*/ 238125 w 311944"/>
              <a:gd name="connsiteY16" fmla="*/ 207168 h 454818"/>
              <a:gd name="connsiteX17" fmla="*/ 242888 w 311944"/>
              <a:gd name="connsiteY17" fmla="*/ 221456 h 454818"/>
              <a:gd name="connsiteX18" fmla="*/ 245269 w 311944"/>
              <a:gd name="connsiteY18" fmla="*/ 228600 h 454818"/>
              <a:gd name="connsiteX19" fmla="*/ 254794 w 311944"/>
              <a:gd name="connsiteY19" fmla="*/ 242887 h 454818"/>
              <a:gd name="connsiteX20" fmla="*/ 261938 w 311944"/>
              <a:gd name="connsiteY20" fmla="*/ 257175 h 454818"/>
              <a:gd name="connsiteX21" fmla="*/ 269082 w 311944"/>
              <a:gd name="connsiteY21" fmla="*/ 278606 h 454818"/>
              <a:gd name="connsiteX22" fmla="*/ 271463 w 311944"/>
              <a:gd name="connsiteY22" fmla="*/ 285750 h 454818"/>
              <a:gd name="connsiteX23" fmla="*/ 273844 w 311944"/>
              <a:gd name="connsiteY23" fmla="*/ 292893 h 454818"/>
              <a:gd name="connsiteX24" fmla="*/ 280988 w 311944"/>
              <a:gd name="connsiteY24" fmla="*/ 345281 h 454818"/>
              <a:gd name="connsiteX25" fmla="*/ 278607 w 311944"/>
              <a:gd name="connsiteY25" fmla="*/ 385762 h 454818"/>
              <a:gd name="connsiteX26" fmla="*/ 276225 w 311944"/>
              <a:gd name="connsiteY26" fmla="*/ 397668 h 454818"/>
              <a:gd name="connsiteX27" fmla="*/ 261938 w 311944"/>
              <a:gd name="connsiteY27" fmla="*/ 407193 h 454818"/>
              <a:gd name="connsiteX28" fmla="*/ 247650 w 311944"/>
              <a:gd name="connsiteY28" fmla="*/ 416718 h 454818"/>
              <a:gd name="connsiteX29" fmla="*/ 240507 w 311944"/>
              <a:gd name="connsiteY29" fmla="*/ 419100 h 454818"/>
              <a:gd name="connsiteX30" fmla="*/ 223838 w 311944"/>
              <a:gd name="connsiteY30" fmla="*/ 426243 h 454818"/>
              <a:gd name="connsiteX31" fmla="*/ 183357 w 311944"/>
              <a:gd name="connsiteY31" fmla="*/ 421481 h 454818"/>
              <a:gd name="connsiteX32" fmla="*/ 154782 w 311944"/>
              <a:gd name="connsiteY32" fmla="*/ 416718 h 454818"/>
              <a:gd name="connsiteX33" fmla="*/ 123825 w 311944"/>
              <a:gd name="connsiteY33" fmla="*/ 419100 h 454818"/>
              <a:gd name="connsiteX34" fmla="*/ 109538 w 311944"/>
              <a:gd name="connsiteY34" fmla="*/ 423862 h 454818"/>
              <a:gd name="connsiteX35" fmla="*/ 78582 w 311944"/>
              <a:gd name="connsiteY35" fmla="*/ 426243 h 454818"/>
              <a:gd name="connsiteX36" fmla="*/ 52388 w 311944"/>
              <a:gd name="connsiteY36" fmla="*/ 433387 h 454818"/>
              <a:gd name="connsiteX37" fmla="*/ 52388 w 311944"/>
              <a:gd name="connsiteY37" fmla="*/ 433387 h 454818"/>
              <a:gd name="connsiteX38" fmla="*/ 35719 w 311944"/>
              <a:gd name="connsiteY38" fmla="*/ 438150 h 454818"/>
              <a:gd name="connsiteX39" fmla="*/ 19050 w 311944"/>
              <a:gd name="connsiteY39" fmla="*/ 445293 h 454818"/>
              <a:gd name="connsiteX40" fmla="*/ 11907 w 311944"/>
              <a:gd name="connsiteY40" fmla="*/ 450056 h 454818"/>
              <a:gd name="connsiteX41" fmla="*/ 4763 w 311944"/>
              <a:gd name="connsiteY41" fmla="*/ 452437 h 454818"/>
              <a:gd name="connsiteX42" fmla="*/ 0 w 311944"/>
              <a:gd name="connsiteY42" fmla="*/ 454818 h 45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1944" h="454818">
                <a:moveTo>
                  <a:pt x="311944" y="0"/>
                </a:moveTo>
                <a:cubicBezTo>
                  <a:pt x="307975" y="794"/>
                  <a:pt x="302900" y="-481"/>
                  <a:pt x="300038" y="2381"/>
                </a:cubicBezTo>
                <a:cubicBezTo>
                  <a:pt x="279925" y="22494"/>
                  <a:pt x="312189" y="9444"/>
                  <a:pt x="290513" y="16668"/>
                </a:cubicBezTo>
                <a:cubicBezTo>
                  <a:pt x="288925" y="19049"/>
                  <a:pt x="287774" y="21788"/>
                  <a:pt x="285750" y="23812"/>
                </a:cubicBezTo>
                <a:cubicBezTo>
                  <a:pt x="281133" y="28430"/>
                  <a:pt x="277275" y="29019"/>
                  <a:pt x="271463" y="30956"/>
                </a:cubicBezTo>
                <a:cubicBezTo>
                  <a:pt x="269875" y="33337"/>
                  <a:pt x="268532" y="35901"/>
                  <a:pt x="266700" y="38100"/>
                </a:cubicBezTo>
                <a:cubicBezTo>
                  <a:pt x="260971" y="44975"/>
                  <a:pt x="259437" y="45323"/>
                  <a:pt x="252413" y="50006"/>
                </a:cubicBezTo>
                <a:cubicBezTo>
                  <a:pt x="250825" y="52387"/>
                  <a:pt x="248812" y="54535"/>
                  <a:pt x="247650" y="57150"/>
                </a:cubicBezTo>
                <a:cubicBezTo>
                  <a:pt x="243876" y="65642"/>
                  <a:pt x="244593" y="72113"/>
                  <a:pt x="238125" y="78581"/>
                </a:cubicBezTo>
                <a:cubicBezTo>
                  <a:pt x="236102" y="80604"/>
                  <a:pt x="233363" y="81756"/>
                  <a:pt x="230982" y="83343"/>
                </a:cubicBezTo>
                <a:cubicBezTo>
                  <a:pt x="229394" y="85724"/>
                  <a:pt x="227499" y="87927"/>
                  <a:pt x="226219" y="90487"/>
                </a:cubicBezTo>
                <a:cubicBezTo>
                  <a:pt x="225096" y="92732"/>
                  <a:pt x="223838" y="95121"/>
                  <a:pt x="223838" y="97631"/>
                </a:cubicBezTo>
                <a:cubicBezTo>
                  <a:pt x="223838" y="117491"/>
                  <a:pt x="224306" y="137395"/>
                  <a:pt x="226219" y="157162"/>
                </a:cubicBezTo>
                <a:cubicBezTo>
                  <a:pt x="226703" y="162159"/>
                  <a:pt x="229765" y="166580"/>
                  <a:pt x="230982" y="171450"/>
                </a:cubicBezTo>
                <a:cubicBezTo>
                  <a:pt x="231776" y="174625"/>
                  <a:pt x="232653" y="177780"/>
                  <a:pt x="233363" y="180975"/>
                </a:cubicBezTo>
                <a:cubicBezTo>
                  <a:pt x="234241" y="184926"/>
                  <a:pt x="235020" y="188899"/>
                  <a:pt x="235744" y="192881"/>
                </a:cubicBezTo>
                <a:cubicBezTo>
                  <a:pt x="236608" y="197631"/>
                  <a:pt x="236954" y="202484"/>
                  <a:pt x="238125" y="207168"/>
                </a:cubicBezTo>
                <a:cubicBezTo>
                  <a:pt x="239343" y="212038"/>
                  <a:pt x="241300" y="216693"/>
                  <a:pt x="242888" y="221456"/>
                </a:cubicBezTo>
                <a:cubicBezTo>
                  <a:pt x="243682" y="223837"/>
                  <a:pt x="243877" y="226511"/>
                  <a:pt x="245269" y="228600"/>
                </a:cubicBezTo>
                <a:cubicBezTo>
                  <a:pt x="248444" y="233362"/>
                  <a:pt x="252984" y="237457"/>
                  <a:pt x="254794" y="242887"/>
                </a:cubicBezTo>
                <a:cubicBezTo>
                  <a:pt x="258080" y="252746"/>
                  <a:pt x="255783" y="247943"/>
                  <a:pt x="261938" y="257175"/>
                </a:cubicBezTo>
                <a:lnTo>
                  <a:pt x="269082" y="278606"/>
                </a:lnTo>
                <a:lnTo>
                  <a:pt x="271463" y="285750"/>
                </a:lnTo>
                <a:lnTo>
                  <a:pt x="273844" y="292893"/>
                </a:lnTo>
                <a:cubicBezTo>
                  <a:pt x="276337" y="310344"/>
                  <a:pt x="278495" y="327830"/>
                  <a:pt x="280988" y="345281"/>
                </a:cubicBezTo>
                <a:cubicBezTo>
                  <a:pt x="280194" y="358775"/>
                  <a:pt x="279831" y="372301"/>
                  <a:pt x="278607" y="385762"/>
                </a:cubicBezTo>
                <a:cubicBezTo>
                  <a:pt x="278241" y="389793"/>
                  <a:pt x="278710" y="394473"/>
                  <a:pt x="276225" y="397668"/>
                </a:cubicBezTo>
                <a:cubicBezTo>
                  <a:pt x="272711" y="402186"/>
                  <a:pt x="266700" y="404018"/>
                  <a:pt x="261938" y="407193"/>
                </a:cubicBezTo>
                <a:lnTo>
                  <a:pt x="247650" y="416718"/>
                </a:lnTo>
                <a:cubicBezTo>
                  <a:pt x="245269" y="417512"/>
                  <a:pt x="242752" y="417977"/>
                  <a:pt x="240507" y="419100"/>
                </a:cubicBezTo>
                <a:cubicBezTo>
                  <a:pt x="224068" y="427320"/>
                  <a:pt x="243654" y="421289"/>
                  <a:pt x="223838" y="426243"/>
                </a:cubicBezTo>
                <a:cubicBezTo>
                  <a:pt x="206907" y="424550"/>
                  <a:pt x="199151" y="424113"/>
                  <a:pt x="183357" y="421481"/>
                </a:cubicBezTo>
                <a:cubicBezTo>
                  <a:pt x="141513" y="414508"/>
                  <a:pt x="209337" y="424514"/>
                  <a:pt x="154782" y="416718"/>
                </a:cubicBezTo>
                <a:cubicBezTo>
                  <a:pt x="144463" y="417512"/>
                  <a:pt x="134048" y="417486"/>
                  <a:pt x="123825" y="419100"/>
                </a:cubicBezTo>
                <a:cubicBezTo>
                  <a:pt x="118867" y="419883"/>
                  <a:pt x="114543" y="423477"/>
                  <a:pt x="109538" y="423862"/>
                </a:cubicBezTo>
                <a:lnTo>
                  <a:pt x="78582" y="426243"/>
                </a:lnTo>
                <a:cubicBezTo>
                  <a:pt x="61753" y="429610"/>
                  <a:pt x="70515" y="427345"/>
                  <a:pt x="52388" y="433387"/>
                </a:cubicBezTo>
                <a:lnTo>
                  <a:pt x="52388" y="433387"/>
                </a:lnTo>
                <a:cubicBezTo>
                  <a:pt x="47546" y="434597"/>
                  <a:pt x="40508" y="436098"/>
                  <a:pt x="35719" y="438150"/>
                </a:cubicBezTo>
                <a:cubicBezTo>
                  <a:pt x="15134" y="446972"/>
                  <a:pt x="35795" y="439712"/>
                  <a:pt x="19050" y="445293"/>
                </a:cubicBezTo>
                <a:cubicBezTo>
                  <a:pt x="16669" y="446881"/>
                  <a:pt x="14467" y="448776"/>
                  <a:pt x="11907" y="450056"/>
                </a:cubicBezTo>
                <a:cubicBezTo>
                  <a:pt x="9662" y="451179"/>
                  <a:pt x="7094" y="451505"/>
                  <a:pt x="4763" y="452437"/>
                </a:cubicBezTo>
                <a:cubicBezTo>
                  <a:pt x="3115" y="453096"/>
                  <a:pt x="1588" y="454024"/>
                  <a:pt x="0" y="454818"/>
                </a:cubicBezTo>
              </a:path>
            </a:pathLst>
          </a:custGeom>
          <a:noFill/>
          <a:ln w="38100">
            <a:solidFill>
              <a:srgbClr val="AD0000">
                <a:alpha val="2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3771315" y="3630672"/>
            <a:ext cx="248236" cy="270176"/>
          </a:xfrm>
          <a:custGeom>
            <a:avLst/>
            <a:gdLst>
              <a:gd name="connsiteX0" fmla="*/ 95250 w 199439"/>
              <a:gd name="connsiteY0" fmla="*/ 2756 h 217069"/>
              <a:gd name="connsiteX1" fmla="*/ 83343 w 199439"/>
              <a:gd name="connsiteY1" fmla="*/ 5138 h 217069"/>
              <a:gd name="connsiteX2" fmla="*/ 61912 w 199439"/>
              <a:gd name="connsiteY2" fmla="*/ 24188 h 217069"/>
              <a:gd name="connsiteX3" fmla="*/ 47625 w 199439"/>
              <a:gd name="connsiteY3" fmla="*/ 28950 h 217069"/>
              <a:gd name="connsiteX4" fmla="*/ 26193 w 199439"/>
              <a:gd name="connsiteY4" fmla="*/ 43238 h 217069"/>
              <a:gd name="connsiteX5" fmla="*/ 19050 w 199439"/>
              <a:gd name="connsiteY5" fmla="*/ 48000 h 217069"/>
              <a:gd name="connsiteX6" fmla="*/ 9525 w 199439"/>
              <a:gd name="connsiteY6" fmla="*/ 59906 h 217069"/>
              <a:gd name="connsiteX7" fmla="*/ 7143 w 199439"/>
              <a:gd name="connsiteY7" fmla="*/ 67050 h 217069"/>
              <a:gd name="connsiteX8" fmla="*/ 0 w 199439"/>
              <a:gd name="connsiteY8" fmla="*/ 74194 h 217069"/>
              <a:gd name="connsiteX9" fmla="*/ 2381 w 199439"/>
              <a:gd name="connsiteY9" fmla="*/ 107531 h 217069"/>
              <a:gd name="connsiteX10" fmla="*/ 7143 w 199439"/>
              <a:gd name="connsiteY10" fmla="*/ 121819 h 217069"/>
              <a:gd name="connsiteX11" fmla="*/ 14287 w 199439"/>
              <a:gd name="connsiteY11" fmla="*/ 157538 h 217069"/>
              <a:gd name="connsiteX12" fmla="*/ 16668 w 199439"/>
              <a:gd name="connsiteY12" fmla="*/ 178969 h 217069"/>
              <a:gd name="connsiteX13" fmla="*/ 19050 w 199439"/>
              <a:gd name="connsiteY13" fmla="*/ 186113 h 217069"/>
              <a:gd name="connsiteX14" fmla="*/ 26193 w 199439"/>
              <a:gd name="connsiteY14" fmla="*/ 193256 h 217069"/>
              <a:gd name="connsiteX15" fmla="*/ 33337 w 199439"/>
              <a:gd name="connsiteY15" fmla="*/ 195638 h 217069"/>
              <a:gd name="connsiteX16" fmla="*/ 61912 w 199439"/>
              <a:gd name="connsiteY16" fmla="*/ 200400 h 217069"/>
              <a:gd name="connsiteX17" fmla="*/ 69056 w 199439"/>
              <a:gd name="connsiteY17" fmla="*/ 214688 h 217069"/>
              <a:gd name="connsiteX18" fmla="*/ 78581 w 199439"/>
              <a:gd name="connsiteY18" fmla="*/ 217069 h 217069"/>
              <a:gd name="connsiteX19" fmla="*/ 114300 w 199439"/>
              <a:gd name="connsiteY19" fmla="*/ 214688 h 217069"/>
              <a:gd name="connsiteX20" fmla="*/ 121443 w 199439"/>
              <a:gd name="connsiteY20" fmla="*/ 212306 h 217069"/>
              <a:gd name="connsiteX21" fmla="*/ 128587 w 199439"/>
              <a:gd name="connsiteY21" fmla="*/ 198019 h 217069"/>
              <a:gd name="connsiteX22" fmla="*/ 142875 w 199439"/>
              <a:gd name="connsiteY22" fmla="*/ 193256 h 217069"/>
              <a:gd name="connsiteX23" fmla="*/ 157162 w 199439"/>
              <a:gd name="connsiteY23" fmla="*/ 188494 h 217069"/>
              <a:gd name="connsiteX24" fmla="*/ 164306 w 199439"/>
              <a:gd name="connsiteY24" fmla="*/ 186113 h 217069"/>
              <a:gd name="connsiteX25" fmla="*/ 171450 w 199439"/>
              <a:gd name="connsiteY25" fmla="*/ 183731 h 217069"/>
              <a:gd name="connsiteX26" fmla="*/ 183356 w 199439"/>
              <a:gd name="connsiteY26" fmla="*/ 169444 h 217069"/>
              <a:gd name="connsiteX27" fmla="*/ 185737 w 199439"/>
              <a:gd name="connsiteY27" fmla="*/ 162300 h 217069"/>
              <a:gd name="connsiteX28" fmla="*/ 180975 w 199439"/>
              <a:gd name="connsiteY28" fmla="*/ 117056 h 217069"/>
              <a:gd name="connsiteX29" fmla="*/ 183356 w 199439"/>
              <a:gd name="connsiteY29" fmla="*/ 109913 h 217069"/>
              <a:gd name="connsiteX30" fmla="*/ 190500 w 199439"/>
              <a:gd name="connsiteY30" fmla="*/ 105150 h 217069"/>
              <a:gd name="connsiteX31" fmla="*/ 192881 w 199439"/>
              <a:gd name="connsiteY31" fmla="*/ 59906 h 217069"/>
              <a:gd name="connsiteX32" fmla="*/ 178593 w 199439"/>
              <a:gd name="connsiteY32" fmla="*/ 50381 h 217069"/>
              <a:gd name="connsiteX33" fmla="*/ 173831 w 199439"/>
              <a:gd name="connsiteY33" fmla="*/ 43238 h 217069"/>
              <a:gd name="connsiteX34" fmla="*/ 159543 w 199439"/>
              <a:gd name="connsiteY34" fmla="*/ 28950 h 217069"/>
              <a:gd name="connsiteX35" fmla="*/ 147637 w 199439"/>
              <a:gd name="connsiteY35" fmla="*/ 17044 h 217069"/>
              <a:gd name="connsiteX36" fmla="*/ 142875 w 199439"/>
              <a:gd name="connsiteY36" fmla="*/ 9900 h 217069"/>
              <a:gd name="connsiteX37" fmla="*/ 121443 w 199439"/>
              <a:gd name="connsiteY37" fmla="*/ 14663 h 217069"/>
              <a:gd name="connsiteX38" fmla="*/ 104775 w 199439"/>
              <a:gd name="connsiteY38" fmla="*/ 7519 h 217069"/>
              <a:gd name="connsiteX39" fmla="*/ 100012 w 199439"/>
              <a:gd name="connsiteY39" fmla="*/ 375 h 217069"/>
              <a:gd name="connsiteX40" fmla="*/ 95250 w 199439"/>
              <a:gd name="connsiteY40" fmla="*/ 2756 h 21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9439" h="217069">
                <a:moveTo>
                  <a:pt x="95250" y="2756"/>
                </a:moveTo>
                <a:cubicBezTo>
                  <a:pt x="92472" y="3550"/>
                  <a:pt x="86758" y="2965"/>
                  <a:pt x="83343" y="5138"/>
                </a:cubicBezTo>
                <a:cubicBezTo>
                  <a:pt x="70868" y="13076"/>
                  <a:pt x="73029" y="19247"/>
                  <a:pt x="61912" y="24188"/>
                </a:cubicBezTo>
                <a:cubicBezTo>
                  <a:pt x="57325" y="26227"/>
                  <a:pt x="47625" y="28950"/>
                  <a:pt x="47625" y="28950"/>
                </a:cubicBezTo>
                <a:lnTo>
                  <a:pt x="26193" y="43238"/>
                </a:lnTo>
                <a:lnTo>
                  <a:pt x="19050" y="48000"/>
                </a:lnTo>
                <a:cubicBezTo>
                  <a:pt x="13062" y="65958"/>
                  <a:pt x="21835" y="44519"/>
                  <a:pt x="9525" y="59906"/>
                </a:cubicBezTo>
                <a:cubicBezTo>
                  <a:pt x="7957" y="61866"/>
                  <a:pt x="8535" y="64961"/>
                  <a:pt x="7143" y="67050"/>
                </a:cubicBezTo>
                <a:cubicBezTo>
                  <a:pt x="5275" y="69852"/>
                  <a:pt x="2381" y="71813"/>
                  <a:pt x="0" y="74194"/>
                </a:cubicBezTo>
                <a:cubicBezTo>
                  <a:pt x="794" y="85306"/>
                  <a:pt x="729" y="96514"/>
                  <a:pt x="2381" y="107531"/>
                </a:cubicBezTo>
                <a:cubicBezTo>
                  <a:pt x="3126" y="112496"/>
                  <a:pt x="6318" y="116867"/>
                  <a:pt x="7143" y="121819"/>
                </a:cubicBezTo>
                <a:cubicBezTo>
                  <a:pt x="12319" y="152870"/>
                  <a:pt x="8853" y="141233"/>
                  <a:pt x="14287" y="157538"/>
                </a:cubicBezTo>
                <a:cubicBezTo>
                  <a:pt x="15081" y="164682"/>
                  <a:pt x="15486" y="171879"/>
                  <a:pt x="16668" y="178969"/>
                </a:cubicBezTo>
                <a:cubicBezTo>
                  <a:pt x="17081" y="181445"/>
                  <a:pt x="17658" y="184024"/>
                  <a:pt x="19050" y="186113"/>
                </a:cubicBezTo>
                <a:cubicBezTo>
                  <a:pt x="20918" y="188915"/>
                  <a:pt x="23391" y="191388"/>
                  <a:pt x="26193" y="193256"/>
                </a:cubicBezTo>
                <a:cubicBezTo>
                  <a:pt x="28282" y="194648"/>
                  <a:pt x="30876" y="195146"/>
                  <a:pt x="33337" y="195638"/>
                </a:cubicBezTo>
                <a:cubicBezTo>
                  <a:pt x="42806" y="197532"/>
                  <a:pt x="61912" y="200400"/>
                  <a:pt x="61912" y="200400"/>
                </a:cubicBezTo>
                <a:cubicBezTo>
                  <a:pt x="63270" y="204476"/>
                  <a:pt x="65098" y="212050"/>
                  <a:pt x="69056" y="214688"/>
                </a:cubicBezTo>
                <a:cubicBezTo>
                  <a:pt x="71779" y="216503"/>
                  <a:pt x="75406" y="216275"/>
                  <a:pt x="78581" y="217069"/>
                </a:cubicBezTo>
                <a:cubicBezTo>
                  <a:pt x="90487" y="216275"/>
                  <a:pt x="102440" y="216006"/>
                  <a:pt x="114300" y="214688"/>
                </a:cubicBezTo>
                <a:cubicBezTo>
                  <a:pt x="116795" y="214411"/>
                  <a:pt x="119668" y="214081"/>
                  <a:pt x="121443" y="212306"/>
                </a:cubicBezTo>
                <a:cubicBezTo>
                  <a:pt x="129656" y="204093"/>
                  <a:pt x="116816" y="205376"/>
                  <a:pt x="128587" y="198019"/>
                </a:cubicBezTo>
                <a:cubicBezTo>
                  <a:pt x="132844" y="195358"/>
                  <a:pt x="138112" y="194844"/>
                  <a:pt x="142875" y="193256"/>
                </a:cubicBezTo>
                <a:lnTo>
                  <a:pt x="157162" y="188494"/>
                </a:lnTo>
                <a:lnTo>
                  <a:pt x="164306" y="186113"/>
                </a:lnTo>
                <a:lnTo>
                  <a:pt x="171450" y="183731"/>
                </a:lnTo>
                <a:cubicBezTo>
                  <a:pt x="176715" y="178466"/>
                  <a:pt x="180041" y="176074"/>
                  <a:pt x="183356" y="169444"/>
                </a:cubicBezTo>
                <a:cubicBezTo>
                  <a:pt x="184479" y="167199"/>
                  <a:pt x="184943" y="164681"/>
                  <a:pt x="185737" y="162300"/>
                </a:cubicBezTo>
                <a:cubicBezTo>
                  <a:pt x="183676" y="147874"/>
                  <a:pt x="180975" y="131293"/>
                  <a:pt x="180975" y="117056"/>
                </a:cubicBezTo>
                <a:cubicBezTo>
                  <a:pt x="180975" y="114546"/>
                  <a:pt x="181788" y="111873"/>
                  <a:pt x="183356" y="109913"/>
                </a:cubicBezTo>
                <a:cubicBezTo>
                  <a:pt x="185144" y="107678"/>
                  <a:pt x="188119" y="106738"/>
                  <a:pt x="190500" y="105150"/>
                </a:cubicBezTo>
                <a:cubicBezTo>
                  <a:pt x="200583" y="90023"/>
                  <a:pt x="203162" y="89279"/>
                  <a:pt x="192881" y="59906"/>
                </a:cubicBezTo>
                <a:cubicBezTo>
                  <a:pt x="190990" y="54503"/>
                  <a:pt x="178593" y="50381"/>
                  <a:pt x="178593" y="50381"/>
                </a:cubicBezTo>
                <a:cubicBezTo>
                  <a:pt x="177006" y="48000"/>
                  <a:pt x="175732" y="45377"/>
                  <a:pt x="173831" y="43238"/>
                </a:cubicBezTo>
                <a:cubicBezTo>
                  <a:pt x="169356" y="38204"/>
                  <a:pt x="163279" y="34554"/>
                  <a:pt x="159543" y="28950"/>
                </a:cubicBezTo>
                <a:cubicBezTo>
                  <a:pt x="153194" y="19425"/>
                  <a:pt x="157162" y="23393"/>
                  <a:pt x="147637" y="17044"/>
                </a:cubicBezTo>
                <a:cubicBezTo>
                  <a:pt x="146050" y="14663"/>
                  <a:pt x="145651" y="10594"/>
                  <a:pt x="142875" y="9900"/>
                </a:cubicBezTo>
                <a:cubicBezTo>
                  <a:pt x="138083" y="8702"/>
                  <a:pt x="126943" y="12829"/>
                  <a:pt x="121443" y="14663"/>
                </a:cubicBezTo>
                <a:cubicBezTo>
                  <a:pt x="114157" y="12841"/>
                  <a:pt x="110256" y="13000"/>
                  <a:pt x="104775" y="7519"/>
                </a:cubicBezTo>
                <a:cubicBezTo>
                  <a:pt x="102751" y="5495"/>
                  <a:pt x="102572" y="1655"/>
                  <a:pt x="100012" y="375"/>
                </a:cubicBezTo>
                <a:cubicBezTo>
                  <a:pt x="97172" y="-1045"/>
                  <a:pt x="98028" y="1962"/>
                  <a:pt x="95250" y="2756"/>
                </a:cubicBezTo>
                <a:close/>
              </a:path>
            </a:pathLst>
          </a:custGeom>
          <a:solidFill>
            <a:srgbClr val="AD0000">
              <a:alpha val="20000"/>
            </a:srgbClr>
          </a:solidFill>
          <a:ln w="31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22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P spid="31" grpId="0"/>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F75-298C-2B0A-B28D-00AD4E9B6C90}"/>
              </a:ext>
            </a:extLst>
          </p:cNvPr>
          <p:cNvSpPr>
            <a:spLocks noGrp="1"/>
          </p:cNvSpPr>
          <p:nvPr>
            <p:ph type="title"/>
          </p:nvPr>
        </p:nvSpPr>
        <p:spPr>
          <a:xfrm>
            <a:off x="448056" y="388800"/>
            <a:ext cx="11301984" cy="651724"/>
          </a:xfrm>
        </p:spPr>
        <p:txBody>
          <a:bodyPr>
            <a:normAutofit/>
          </a:bodyPr>
          <a:lstStyle/>
          <a:p>
            <a:r>
              <a:rPr lang="en-US" sz="3600" dirty="0"/>
              <a:t>Data Sources Used</a:t>
            </a:r>
          </a:p>
        </p:txBody>
      </p:sp>
      <p:sp>
        <p:nvSpPr>
          <p:cNvPr id="3" name="Content Placeholder 2">
            <a:extLst>
              <a:ext uri="{FF2B5EF4-FFF2-40B4-BE49-F238E27FC236}">
                <a16:creationId xmlns:a16="http://schemas.microsoft.com/office/drawing/2014/main" id="{CE95CFD4-6DC9-AA0F-AF85-6BC19999D66F}"/>
              </a:ext>
            </a:extLst>
          </p:cNvPr>
          <p:cNvSpPr>
            <a:spLocks noGrp="1"/>
          </p:cNvSpPr>
          <p:nvPr>
            <p:ph idx="1"/>
          </p:nvPr>
        </p:nvSpPr>
        <p:spPr>
          <a:xfrm>
            <a:off x="448056" y="1418897"/>
            <a:ext cx="11293200" cy="4918841"/>
          </a:xfrm>
        </p:spPr>
        <p:txBody>
          <a:bodyPr/>
          <a:lstStyle/>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rapidapi.com</a:t>
            </a:r>
            <a:r>
              <a:rPr lang="en-US" b="1" dirty="0">
                <a:solidFill>
                  <a:srgbClr val="CCCCCC"/>
                </a:solidFill>
                <a:effectLst/>
                <a:latin typeface="Menlo" panose="020B0609030804020204" pitchFamily="49" charset="0"/>
              </a:rPr>
              <a:t>/letscrape-6bRBa3QguO5/</a:t>
            </a:r>
            <a:r>
              <a:rPr lang="en-US" b="1" dirty="0" err="1">
                <a:solidFill>
                  <a:srgbClr val="CCCCCC"/>
                </a:solidFill>
                <a:effectLst/>
                <a:latin typeface="Menlo" panose="020B0609030804020204" pitchFamily="49" charset="0"/>
              </a:rPr>
              <a:t>api</a:t>
            </a:r>
            <a:r>
              <a:rPr lang="en-US" b="1" dirty="0">
                <a:solidFill>
                  <a:srgbClr val="CCCCCC"/>
                </a:solidFill>
                <a:effectLst/>
                <a:latin typeface="Menlo" panose="020B0609030804020204" pitchFamily="49" charset="0"/>
              </a:rPr>
              <a:t>/</a:t>
            </a:r>
            <a:r>
              <a:rPr lang="en-US" b="1" dirty="0" err="1">
                <a:solidFill>
                  <a:srgbClr val="CCCCCC"/>
                </a:solidFill>
                <a:effectLst/>
                <a:latin typeface="Menlo" panose="020B0609030804020204" pitchFamily="49" charset="0"/>
              </a:rPr>
              <a:t>ev</a:t>
            </a:r>
            <a:r>
              <a:rPr lang="en-US" b="1" dirty="0">
                <a:solidFill>
                  <a:srgbClr val="CCCCCC"/>
                </a:solidFill>
                <a:effectLst/>
                <a:latin typeface="Menlo" panose="020B0609030804020204" pitchFamily="49" charset="0"/>
              </a:rPr>
              <a:t>-charge-finder</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Charging Location </a:t>
            </a:r>
          </a:p>
          <a:p>
            <a:pPr marL="1944" indent="0">
              <a:buNone/>
            </a:pPr>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fueleconomy.gov</a:t>
            </a:r>
            <a:r>
              <a:rPr lang="en-US" b="1" dirty="0">
                <a:solidFill>
                  <a:srgbClr val="CCCCCC"/>
                </a:solidFill>
                <a:effectLst/>
                <a:latin typeface="Menlo" panose="020B0609030804020204" pitchFamily="49" charset="0"/>
              </a:rPr>
              <a:t>/</a:t>
            </a:r>
            <a:r>
              <a:rPr lang="en-US" b="1" dirty="0" err="1">
                <a:solidFill>
                  <a:srgbClr val="CCCCCC"/>
                </a:solidFill>
                <a:effectLst/>
                <a:latin typeface="Menlo" panose="020B0609030804020204" pitchFamily="49" charset="0"/>
              </a:rPr>
              <a:t>feg</a:t>
            </a:r>
            <a:r>
              <a:rPr lang="en-US" b="1" dirty="0">
                <a:solidFill>
                  <a:srgbClr val="CCCCCC"/>
                </a:solidFill>
                <a:effectLst/>
                <a:latin typeface="Menlo" panose="020B0609030804020204" pitchFamily="49" charset="0"/>
              </a:rPr>
              <a:t>/tax2023.shtml</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Tax Incentives 2023</a:t>
            </a:r>
          </a:p>
          <a:p>
            <a:pPr marL="1944" indent="0">
              <a:buNone/>
            </a:pPr>
            <a:endParaRPr lang="en-US" b="1" dirty="0">
              <a:solidFill>
                <a:srgbClr val="CCCCCC"/>
              </a:solidFill>
              <a:effectLst/>
              <a:latin typeface="Menlo" panose="020B0609030804020204" pitchFamily="49" charset="0"/>
            </a:endParaRPr>
          </a:p>
          <a:p>
            <a:r>
              <a:rPr lang="en-US" b="1" dirty="0">
                <a:solidFill>
                  <a:srgbClr val="CCCCCC"/>
                </a:solidFill>
                <a:effectLst/>
                <a:latin typeface="Menlo" panose="020B0609030804020204" pitchFamily="49" charset="0"/>
              </a:rPr>
              <a:t>https://</a:t>
            </a:r>
            <a:r>
              <a:rPr lang="en-US" b="1" dirty="0" err="1">
                <a:solidFill>
                  <a:srgbClr val="CCCCCC"/>
                </a:solidFill>
                <a:effectLst/>
                <a:latin typeface="Menlo" panose="020B0609030804020204" pitchFamily="49" charset="0"/>
              </a:rPr>
              <a:t>catalog.data.gov</a:t>
            </a:r>
            <a:r>
              <a:rPr lang="en-US" b="1" dirty="0">
                <a:solidFill>
                  <a:srgbClr val="CCCCCC"/>
                </a:solidFill>
                <a:effectLst/>
                <a:latin typeface="Menlo" panose="020B0609030804020204" pitchFamily="49" charset="0"/>
              </a:rPr>
              <a:t>/dataset/electric-vehicle-population-data</a:t>
            </a:r>
          </a:p>
          <a:p>
            <a:pPr marL="1944" indent="0">
              <a:buNone/>
            </a:pPr>
            <a:r>
              <a:rPr lang="en-US" b="1" dirty="0">
                <a:solidFill>
                  <a:srgbClr val="6796E6"/>
                </a:solidFill>
                <a:effectLst/>
                <a:latin typeface="Menlo" panose="020B0609030804020204" pitchFamily="49" charset="0"/>
              </a:rPr>
              <a:t>	-</a:t>
            </a:r>
            <a:r>
              <a:rPr lang="en-US" b="1" dirty="0">
                <a:solidFill>
                  <a:srgbClr val="CCCCCC"/>
                </a:solidFill>
                <a:effectLst/>
                <a:latin typeface="Menlo" panose="020B0609030804020204" pitchFamily="49" charset="0"/>
              </a:rPr>
              <a:t> Washington State Data</a:t>
            </a:r>
          </a:p>
          <a:p>
            <a:pPr marL="1944" indent="0">
              <a:buNone/>
            </a:pPr>
            <a:endParaRPr lang="en-US" dirty="0"/>
          </a:p>
        </p:txBody>
      </p:sp>
    </p:spTree>
    <p:extLst>
      <p:ext uri="{BB962C8B-B14F-4D97-AF65-F5344CB8AC3E}">
        <p14:creationId xmlns:p14="http://schemas.microsoft.com/office/powerpoint/2010/main" val="167792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BB16-64D7-7B6D-55A1-A28681184C95}"/>
              </a:ext>
            </a:extLst>
          </p:cNvPr>
          <p:cNvSpPr>
            <a:spLocks noGrp="1"/>
          </p:cNvSpPr>
          <p:nvPr>
            <p:ph type="title"/>
          </p:nvPr>
        </p:nvSpPr>
        <p:spPr>
          <a:xfrm>
            <a:off x="1587235" y="568221"/>
            <a:ext cx="5341103" cy="732429"/>
          </a:xfrm>
        </p:spPr>
        <p:txBody>
          <a:bodyPr>
            <a:normAutofit/>
          </a:bodyPr>
          <a:lstStyle/>
          <a:p>
            <a:r>
              <a:rPr lang="en-US" sz="4000" dirty="0"/>
              <a:t>3 Sub-Questions Asked</a:t>
            </a:r>
          </a:p>
        </p:txBody>
      </p:sp>
      <p:sp>
        <p:nvSpPr>
          <p:cNvPr id="8" name="Rectangle 7">
            <a:extLst>
              <a:ext uri="{FF2B5EF4-FFF2-40B4-BE49-F238E27FC236}">
                <a16:creationId xmlns:a16="http://schemas.microsoft.com/office/drawing/2014/main" id="{7DD23251-6AB8-C292-3D07-C52E3976685B}"/>
              </a:ext>
            </a:extLst>
          </p:cNvPr>
          <p:cNvSpPr/>
          <p:nvPr/>
        </p:nvSpPr>
        <p:spPr>
          <a:xfrm>
            <a:off x="531220" y="2751270"/>
            <a:ext cx="3268717" cy="36155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2A7E3124-3B44-DF23-B139-02FAE25C6964}"/>
              </a:ext>
            </a:extLst>
          </p:cNvPr>
          <p:cNvSpPr txBox="1"/>
          <p:nvPr/>
        </p:nvSpPr>
        <p:spPr>
          <a:xfrm>
            <a:off x="696758" y="3022102"/>
            <a:ext cx="3048000" cy="3447098"/>
          </a:xfrm>
          <a:prstGeom prst="rect">
            <a:avLst/>
          </a:prstGeom>
          <a:noFill/>
        </p:spPr>
        <p:txBody>
          <a:bodyPr wrap="square" rtlCol="0">
            <a:spAutoFit/>
          </a:bodyPr>
          <a:lstStyle/>
          <a:p>
            <a:pPr marL="1944" indent="0" algn="ctr">
              <a:buNone/>
            </a:pPr>
            <a:r>
              <a:rPr lang="en-US" sz="2400" b="1" u="sng" dirty="0">
                <a:solidFill>
                  <a:schemeClr val="bg1"/>
                </a:solidFill>
              </a:rPr>
              <a:t>QUESTION 1</a:t>
            </a:r>
          </a:p>
          <a:p>
            <a:pPr marL="1944" indent="0">
              <a:buNone/>
            </a:pPr>
            <a:endParaRPr lang="en-US" sz="2800" b="0" dirty="0">
              <a:solidFill>
                <a:schemeClr val="bg1"/>
              </a:solidFill>
              <a:effectLst/>
              <a:latin typeface="Menlo" panose="020B0609030804020204" pitchFamily="49" charset="0"/>
            </a:endParaRPr>
          </a:p>
          <a:p>
            <a:pPr marL="1944" indent="0">
              <a:buNone/>
            </a:pPr>
            <a:r>
              <a:rPr lang="en-US" sz="2400" b="0" dirty="0">
                <a:solidFill>
                  <a:schemeClr val="bg1"/>
                </a:solidFill>
                <a:effectLst/>
                <a:latin typeface="Menlo" panose="020B0609030804020204" pitchFamily="49" charset="0"/>
              </a:rPr>
              <a:t>Which cities in Washington have the most electric and hybrid cars registered?</a:t>
            </a:r>
          </a:p>
          <a:p>
            <a:endParaRPr lang="en-US" dirty="0"/>
          </a:p>
        </p:txBody>
      </p:sp>
      <p:sp>
        <p:nvSpPr>
          <p:cNvPr id="10" name="Rectangle 9">
            <a:extLst>
              <a:ext uri="{FF2B5EF4-FFF2-40B4-BE49-F238E27FC236}">
                <a16:creationId xmlns:a16="http://schemas.microsoft.com/office/drawing/2014/main" id="{4EE9C816-A0B1-1008-8F77-A1A87D254F4D}"/>
              </a:ext>
            </a:extLst>
          </p:cNvPr>
          <p:cNvSpPr/>
          <p:nvPr/>
        </p:nvSpPr>
        <p:spPr>
          <a:xfrm>
            <a:off x="4369242" y="1741714"/>
            <a:ext cx="3268717" cy="46637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E9AE9A6E-3ED3-0130-4787-D48E05A323DC}"/>
              </a:ext>
            </a:extLst>
          </p:cNvPr>
          <p:cNvSpPr txBox="1"/>
          <p:nvPr/>
        </p:nvSpPr>
        <p:spPr>
          <a:xfrm>
            <a:off x="4424421" y="1842514"/>
            <a:ext cx="3048000" cy="5001369"/>
          </a:xfrm>
          <a:prstGeom prst="rect">
            <a:avLst/>
          </a:prstGeom>
          <a:noFill/>
        </p:spPr>
        <p:txBody>
          <a:bodyPr wrap="square" rtlCol="0">
            <a:spAutoFit/>
          </a:bodyPr>
          <a:lstStyle/>
          <a:p>
            <a:pPr marL="1944" indent="0" algn="ctr">
              <a:buNone/>
            </a:pPr>
            <a:r>
              <a:rPr lang="en-US" sz="2400" b="1" u="sng" dirty="0">
                <a:solidFill>
                  <a:schemeClr val="bg1"/>
                </a:solidFill>
              </a:rPr>
              <a:t>QUESTION 2</a:t>
            </a:r>
          </a:p>
          <a:p>
            <a:pPr marL="1944" indent="0" algn="ctr">
              <a:buNone/>
            </a:pPr>
            <a:endParaRPr lang="en-US" sz="1100" b="1" u="sng" dirty="0"/>
          </a:p>
          <a:p>
            <a:pPr algn="l"/>
            <a:r>
              <a:rPr lang="en-US" sz="2400" dirty="0">
                <a:solidFill>
                  <a:schemeClr val="bg1"/>
                </a:solidFill>
                <a:latin typeface="Menlo" panose="020B0609030804020204" pitchFamily="49" charset="0"/>
              </a:rPr>
              <a:t>What is the ratio of cars to chargers in the selected cities?</a:t>
            </a:r>
          </a:p>
          <a:p>
            <a:pPr algn="l"/>
            <a:endParaRPr lang="en-US" sz="1200" dirty="0">
              <a:solidFill>
                <a:schemeClr val="bg1"/>
              </a:solidFill>
              <a:latin typeface="Menlo" panose="020B0609030804020204" pitchFamily="49" charset="0"/>
            </a:endParaRPr>
          </a:p>
          <a:p>
            <a:pPr algn="l"/>
            <a:r>
              <a:rPr lang="en-US" sz="2400" dirty="0">
                <a:solidFill>
                  <a:schemeClr val="bg1"/>
                </a:solidFill>
                <a:latin typeface="Menlo" panose="020B0609030804020204" pitchFamily="49" charset="0"/>
              </a:rPr>
              <a:t>What is the availability of fast and slow charging ports per city?</a:t>
            </a:r>
          </a:p>
          <a:p>
            <a:pPr marL="1944" indent="0">
              <a:buNone/>
            </a:pPr>
            <a:r>
              <a:rPr lang="en-US" sz="2400" dirty="0">
                <a:solidFill>
                  <a:schemeClr val="bg1"/>
                </a:solidFill>
                <a:latin typeface="Menlo" panose="020B0609030804020204" pitchFamily="49" charset="0"/>
              </a:rPr>
              <a:t> </a:t>
            </a:r>
          </a:p>
        </p:txBody>
      </p:sp>
      <p:sp>
        <p:nvSpPr>
          <p:cNvPr id="12" name="Rectangle 11">
            <a:extLst>
              <a:ext uri="{FF2B5EF4-FFF2-40B4-BE49-F238E27FC236}">
                <a16:creationId xmlns:a16="http://schemas.microsoft.com/office/drawing/2014/main" id="{5743B6D4-80AE-1D0F-8F72-D04D856859A7}"/>
              </a:ext>
            </a:extLst>
          </p:cNvPr>
          <p:cNvSpPr/>
          <p:nvPr/>
        </p:nvSpPr>
        <p:spPr>
          <a:xfrm>
            <a:off x="8085947" y="2062758"/>
            <a:ext cx="3268717" cy="43427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E5923E8-CBCC-6FCC-53E0-2ED239034D85}"/>
              </a:ext>
            </a:extLst>
          </p:cNvPr>
          <p:cNvSpPr txBox="1"/>
          <p:nvPr/>
        </p:nvSpPr>
        <p:spPr>
          <a:xfrm>
            <a:off x="8203828" y="2121373"/>
            <a:ext cx="3048000" cy="4209357"/>
          </a:xfrm>
          <a:prstGeom prst="rect">
            <a:avLst/>
          </a:prstGeom>
          <a:noFill/>
        </p:spPr>
        <p:txBody>
          <a:bodyPr wrap="square" rtlCol="0">
            <a:spAutoFit/>
          </a:bodyPr>
          <a:lstStyle/>
          <a:p>
            <a:pPr marL="1944" algn="ctr">
              <a:lnSpc>
                <a:spcPct val="140000"/>
              </a:lnSpc>
              <a:spcBef>
                <a:spcPts val="1000"/>
              </a:spcBef>
            </a:pPr>
            <a:r>
              <a:rPr lang="en-US" sz="2400" b="1" u="sng" dirty="0">
                <a:solidFill>
                  <a:schemeClr val="bg1"/>
                </a:solidFill>
              </a:rPr>
              <a:t>QUESTION 3</a:t>
            </a:r>
          </a:p>
          <a:p>
            <a:pPr marL="1944" algn="ctr">
              <a:lnSpc>
                <a:spcPct val="140000"/>
              </a:lnSpc>
              <a:spcBef>
                <a:spcPts val="1000"/>
              </a:spcBef>
            </a:pPr>
            <a:endParaRPr lang="en-US" sz="2400" b="1" u="sng" dirty="0">
              <a:solidFill>
                <a:schemeClr val="bg1"/>
              </a:solidFill>
            </a:endParaRPr>
          </a:p>
          <a:p>
            <a:pPr algn="l"/>
            <a:r>
              <a:rPr lang="en-US" sz="2400" dirty="0">
                <a:solidFill>
                  <a:schemeClr val="bg1"/>
                </a:solidFill>
                <a:latin typeface="Menlo" panose="020B0609030804020204" pitchFamily="49" charset="0"/>
              </a:rPr>
              <a:t>What are the most popular car models in the selected cities, and do they have federal incentive?</a:t>
            </a:r>
          </a:p>
        </p:txBody>
      </p:sp>
      <p:pic>
        <p:nvPicPr>
          <p:cNvPr id="1026" name="Picture 2" descr="question mark - Greatwell Homes">
            <a:extLst>
              <a:ext uri="{FF2B5EF4-FFF2-40B4-BE49-F238E27FC236}">
                <a16:creationId xmlns:a16="http://schemas.microsoft.com/office/drawing/2014/main" id="{4829512C-FAB5-716E-6268-E63799FCE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400" y="1036233"/>
            <a:ext cx="1579621" cy="157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46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9660069-3B2A-40F4-AF45-4A8FD596D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E6488-87E6-0EC9-6571-E45B3D47A6FA}"/>
              </a:ext>
            </a:extLst>
          </p:cNvPr>
          <p:cNvSpPr>
            <a:spLocks noGrp="1"/>
          </p:cNvSpPr>
          <p:nvPr>
            <p:ph type="title"/>
          </p:nvPr>
        </p:nvSpPr>
        <p:spPr>
          <a:xfrm>
            <a:off x="454248" y="2289273"/>
            <a:ext cx="2854800" cy="2225447"/>
          </a:xfrm>
        </p:spPr>
        <p:txBody>
          <a:bodyPr>
            <a:normAutofit fontScale="90000"/>
          </a:bodyPr>
          <a:lstStyle/>
          <a:p>
            <a:pPr algn="ctr"/>
            <a:r>
              <a:rPr lang="en-US" b="1" dirty="0"/>
              <a:t>Question 1</a:t>
            </a:r>
            <a:r>
              <a:rPr lang="en-US" dirty="0"/>
              <a:t>: </a:t>
            </a:r>
            <a:br>
              <a:rPr lang="en-US" dirty="0"/>
            </a:br>
            <a:r>
              <a:rPr lang="en-US" sz="1000" dirty="0"/>
              <a:t> </a:t>
            </a:r>
            <a:br>
              <a:rPr lang="en-US" dirty="0"/>
            </a:br>
            <a:r>
              <a:rPr lang="en-US" sz="2400" dirty="0"/>
              <a:t>Which cities in Washington have the most electric and hybrid cars registered?</a:t>
            </a:r>
            <a:br>
              <a:rPr lang="en-US" b="0" dirty="0">
                <a:effectLst/>
                <a:latin typeface="Menlo" panose="020B0609030804020204" pitchFamily="49" charset="0"/>
              </a:rPr>
            </a:br>
            <a:endParaRPr lang="en-US" dirty="0"/>
          </a:p>
        </p:txBody>
      </p:sp>
      <p:cxnSp>
        <p:nvCxnSpPr>
          <p:cNvPr id="16" name="Straight Connector 15">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017FF26-C79F-C92E-30D5-40F80B655043}"/>
              </a:ext>
            </a:extLst>
          </p:cNvPr>
          <p:cNvPicPr>
            <a:picLocks noChangeAspect="1"/>
          </p:cNvPicPr>
          <p:nvPr/>
        </p:nvPicPr>
        <p:blipFill>
          <a:blip r:embed="rId3"/>
          <a:stretch>
            <a:fillRect/>
          </a:stretch>
        </p:blipFill>
        <p:spPr>
          <a:xfrm>
            <a:off x="3965172" y="1283183"/>
            <a:ext cx="3400698" cy="4237630"/>
          </a:xfrm>
          <a:custGeom>
            <a:avLst/>
            <a:gdLst/>
            <a:ahLst/>
            <a:cxnLst/>
            <a:rect l="l" t="t" r="r" b="b"/>
            <a:pathLst>
              <a:path w="3431944" h="2768398">
                <a:moveTo>
                  <a:pt x="0" y="0"/>
                </a:moveTo>
                <a:lnTo>
                  <a:pt x="3431944" y="0"/>
                </a:lnTo>
                <a:lnTo>
                  <a:pt x="3431944" y="2768398"/>
                </a:lnTo>
                <a:lnTo>
                  <a:pt x="0" y="2768398"/>
                </a:lnTo>
                <a:close/>
              </a:path>
            </a:pathLst>
          </a:custGeom>
        </p:spPr>
      </p:pic>
      <p:pic>
        <p:nvPicPr>
          <p:cNvPr id="7" name="Picture 6" descr="A screenshot of a phone&#10;&#10;Description automatically generated">
            <a:extLst>
              <a:ext uri="{FF2B5EF4-FFF2-40B4-BE49-F238E27FC236}">
                <a16:creationId xmlns:a16="http://schemas.microsoft.com/office/drawing/2014/main" id="{3B81E586-393E-C885-6DED-E1AE74DF9A19}"/>
              </a:ext>
            </a:extLst>
          </p:cNvPr>
          <p:cNvPicPr>
            <a:picLocks noChangeAspect="1"/>
          </p:cNvPicPr>
          <p:nvPr/>
        </p:nvPicPr>
        <p:blipFill>
          <a:blip r:embed="rId4"/>
          <a:stretch>
            <a:fillRect/>
          </a:stretch>
        </p:blipFill>
        <p:spPr>
          <a:xfrm>
            <a:off x="7800822" y="2415314"/>
            <a:ext cx="3431944" cy="1973367"/>
          </a:xfrm>
          <a:custGeom>
            <a:avLst/>
            <a:gdLst/>
            <a:ahLst/>
            <a:cxnLst/>
            <a:rect l="l" t="t" r="r" b="b"/>
            <a:pathLst>
              <a:path w="3431943" h="2768398">
                <a:moveTo>
                  <a:pt x="0" y="0"/>
                </a:moveTo>
                <a:lnTo>
                  <a:pt x="3431943" y="0"/>
                </a:lnTo>
                <a:lnTo>
                  <a:pt x="3431943" y="2768398"/>
                </a:lnTo>
                <a:lnTo>
                  <a:pt x="0" y="2768398"/>
                </a:lnTo>
                <a:close/>
              </a:path>
            </a:pathLst>
          </a:custGeom>
        </p:spPr>
      </p:pic>
    </p:spTree>
    <p:extLst>
      <p:ext uri="{BB962C8B-B14F-4D97-AF65-F5344CB8AC3E}">
        <p14:creationId xmlns:p14="http://schemas.microsoft.com/office/powerpoint/2010/main" val="191573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squares&#10;&#10;Description automatically generated">
            <a:extLst>
              <a:ext uri="{FF2B5EF4-FFF2-40B4-BE49-F238E27FC236}">
                <a16:creationId xmlns:a16="http://schemas.microsoft.com/office/drawing/2014/main" id="{A2E13B8C-4CBA-7C4E-7B1E-3677DD52C27C}"/>
              </a:ext>
            </a:extLst>
          </p:cNvPr>
          <p:cNvPicPr>
            <a:picLocks noChangeAspect="1"/>
          </p:cNvPicPr>
          <p:nvPr/>
        </p:nvPicPr>
        <p:blipFill>
          <a:blip r:embed="rId2"/>
          <a:stretch>
            <a:fillRect/>
          </a:stretch>
        </p:blipFill>
        <p:spPr>
          <a:xfrm>
            <a:off x="170541" y="421822"/>
            <a:ext cx="5842000" cy="4381500"/>
          </a:xfrm>
          <a:prstGeom prst="rect">
            <a:avLst/>
          </a:prstGeom>
        </p:spPr>
      </p:pic>
      <p:sp>
        <p:nvSpPr>
          <p:cNvPr id="8" name="TextBox 7">
            <a:extLst>
              <a:ext uri="{FF2B5EF4-FFF2-40B4-BE49-F238E27FC236}">
                <a16:creationId xmlns:a16="http://schemas.microsoft.com/office/drawing/2014/main" id="{0E9E1957-BAC8-463B-E9FE-F9318618DE95}"/>
              </a:ext>
            </a:extLst>
          </p:cNvPr>
          <p:cNvSpPr txBox="1"/>
          <p:nvPr/>
        </p:nvSpPr>
        <p:spPr>
          <a:xfrm>
            <a:off x="353785" y="5192486"/>
            <a:ext cx="5475513" cy="646331"/>
          </a:xfrm>
          <a:prstGeom prst="rect">
            <a:avLst/>
          </a:prstGeom>
          <a:noFill/>
        </p:spPr>
        <p:txBody>
          <a:bodyPr wrap="square" rtlCol="0">
            <a:spAutoFit/>
          </a:bodyPr>
          <a:lstStyle/>
          <a:p>
            <a:r>
              <a:rPr lang="en-US" dirty="0"/>
              <a:t>The graph above shows our top 5 cities and the total registered cars per city.</a:t>
            </a:r>
          </a:p>
        </p:txBody>
      </p:sp>
      <p:sp>
        <p:nvSpPr>
          <p:cNvPr id="9" name="TextBox 8">
            <a:extLst>
              <a:ext uri="{FF2B5EF4-FFF2-40B4-BE49-F238E27FC236}">
                <a16:creationId xmlns:a16="http://schemas.microsoft.com/office/drawing/2014/main" id="{027B1256-125F-530A-5121-7116C01AC7C2}"/>
              </a:ext>
            </a:extLst>
          </p:cNvPr>
          <p:cNvSpPr txBox="1"/>
          <p:nvPr/>
        </p:nvSpPr>
        <p:spPr>
          <a:xfrm>
            <a:off x="6279243" y="979714"/>
            <a:ext cx="5475513" cy="646331"/>
          </a:xfrm>
          <a:prstGeom prst="rect">
            <a:avLst/>
          </a:prstGeom>
          <a:noFill/>
        </p:spPr>
        <p:txBody>
          <a:bodyPr wrap="square" rtlCol="0">
            <a:spAutoFit/>
          </a:bodyPr>
          <a:lstStyle/>
          <a:p>
            <a:r>
              <a:rPr lang="en-US" dirty="0"/>
              <a:t>The graph below shows total chargers available for each of our top 5 cities.</a:t>
            </a:r>
          </a:p>
        </p:txBody>
      </p:sp>
      <p:pic>
        <p:nvPicPr>
          <p:cNvPr id="11" name="Picture 10" descr="A graph of blue rectangles with names&#10;&#10;Description automatically generated">
            <a:extLst>
              <a:ext uri="{FF2B5EF4-FFF2-40B4-BE49-F238E27FC236}">
                <a16:creationId xmlns:a16="http://schemas.microsoft.com/office/drawing/2014/main" id="{13AD1313-7E32-3D54-D00C-E8F79F8298D0}"/>
              </a:ext>
            </a:extLst>
          </p:cNvPr>
          <p:cNvPicPr>
            <a:picLocks noChangeAspect="1"/>
          </p:cNvPicPr>
          <p:nvPr/>
        </p:nvPicPr>
        <p:blipFill>
          <a:blip r:embed="rId3"/>
          <a:stretch>
            <a:fillRect/>
          </a:stretch>
        </p:blipFill>
        <p:spPr>
          <a:xfrm>
            <a:off x="6096000" y="2043793"/>
            <a:ext cx="5842000" cy="4381500"/>
          </a:xfrm>
          <a:prstGeom prst="rect">
            <a:avLst/>
          </a:prstGeom>
        </p:spPr>
      </p:pic>
    </p:spTree>
    <p:extLst>
      <p:ext uri="{BB962C8B-B14F-4D97-AF65-F5344CB8AC3E}">
        <p14:creationId xmlns:p14="http://schemas.microsoft.com/office/powerpoint/2010/main" val="202052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4AE-A434-E00A-1B56-C07D1F111118}"/>
              </a:ext>
            </a:extLst>
          </p:cNvPr>
          <p:cNvSpPr>
            <a:spLocks noGrp="1"/>
          </p:cNvSpPr>
          <p:nvPr>
            <p:ph type="title"/>
          </p:nvPr>
        </p:nvSpPr>
        <p:spPr>
          <a:xfrm>
            <a:off x="448056" y="388800"/>
            <a:ext cx="11301984" cy="1440000"/>
          </a:xfrm>
        </p:spPr>
        <p:txBody>
          <a:bodyPr>
            <a:normAutofit fontScale="90000"/>
          </a:bodyPr>
          <a:lstStyle/>
          <a:p>
            <a:pPr marL="1944"/>
            <a:r>
              <a:rPr lang="en-US" b="1" dirty="0"/>
              <a:t>Question 2</a:t>
            </a:r>
            <a:r>
              <a:rPr lang="en-US" dirty="0"/>
              <a:t>: </a:t>
            </a:r>
            <a:br>
              <a:rPr lang="en-US" dirty="0"/>
            </a:br>
            <a:r>
              <a:rPr lang="en-US" sz="1050" dirty="0"/>
              <a:t> </a:t>
            </a:r>
            <a:br>
              <a:rPr lang="en-US" dirty="0"/>
            </a:br>
            <a:r>
              <a:rPr lang="en-US" sz="2200" dirty="0">
                <a:solidFill>
                  <a:schemeClr val="tx1"/>
                </a:solidFill>
                <a:latin typeface="Menlo" panose="020B0609030804020204" pitchFamily="49" charset="0"/>
              </a:rPr>
              <a:t>What is the ratio of cars to chargers in the selected cities?</a:t>
            </a:r>
            <a:br>
              <a:rPr lang="en-US" sz="2200" dirty="0">
                <a:solidFill>
                  <a:schemeClr val="tx1"/>
                </a:solidFill>
                <a:latin typeface="Menlo" panose="020B0609030804020204" pitchFamily="49" charset="0"/>
              </a:rPr>
            </a:br>
            <a:br>
              <a:rPr lang="en-US" sz="1050" dirty="0">
                <a:solidFill>
                  <a:schemeClr val="tx1"/>
                </a:solidFill>
                <a:latin typeface="Menlo" panose="020B0609030804020204" pitchFamily="49" charset="0"/>
              </a:rPr>
            </a:br>
            <a:r>
              <a:rPr lang="en-US" sz="1050" dirty="0">
                <a:solidFill>
                  <a:schemeClr val="tx1"/>
                </a:solidFill>
                <a:latin typeface="Menlo" panose="020B0609030804020204" pitchFamily="49" charset="0"/>
              </a:rPr>
              <a:t>  </a:t>
            </a:r>
            <a:br>
              <a:rPr lang="en-US" sz="2200" dirty="0">
                <a:solidFill>
                  <a:schemeClr val="tx1"/>
                </a:solidFill>
                <a:latin typeface="Menlo" panose="020B0609030804020204" pitchFamily="49" charset="0"/>
              </a:rPr>
            </a:br>
            <a:r>
              <a:rPr lang="en-US" sz="2000" dirty="0">
                <a:solidFill>
                  <a:schemeClr val="tx1"/>
                </a:solidFill>
                <a:latin typeface="Menlo" panose="020B0609030804020204" pitchFamily="49" charset="0"/>
              </a:rPr>
              <a:t>What is the availability of fast and slow charging ports per city?</a:t>
            </a:r>
            <a:br>
              <a:rPr lang="en-US" sz="2000" dirty="0">
                <a:solidFill>
                  <a:schemeClr val="bg1"/>
                </a:solidFill>
                <a:latin typeface="Menlo" panose="020B0609030804020204" pitchFamily="49" charset="0"/>
              </a:rPr>
            </a:br>
            <a:br>
              <a:rPr lang="en-US" sz="2800" dirty="0">
                <a:solidFill>
                  <a:schemeClr val="bg1"/>
                </a:solidFill>
                <a:latin typeface="Menlo" panose="020B0609030804020204" pitchFamily="49" charset="0"/>
              </a:rPr>
            </a:br>
            <a:endParaRPr lang="en-US" dirty="0"/>
          </a:p>
        </p:txBody>
      </p:sp>
      <p:pic>
        <p:nvPicPr>
          <p:cNvPr id="9" name="Picture 8" descr="A pie chart with numbers and a number of different colored circles&#10;&#10;Description automatically generated with medium confidence">
            <a:extLst>
              <a:ext uri="{FF2B5EF4-FFF2-40B4-BE49-F238E27FC236}">
                <a16:creationId xmlns:a16="http://schemas.microsoft.com/office/drawing/2014/main" id="{C34443F4-8BD7-7011-09CD-03D793A8DC18}"/>
              </a:ext>
            </a:extLst>
          </p:cNvPr>
          <p:cNvPicPr>
            <a:picLocks noChangeAspect="1"/>
          </p:cNvPicPr>
          <p:nvPr/>
        </p:nvPicPr>
        <p:blipFill>
          <a:blip r:embed="rId2"/>
          <a:stretch>
            <a:fillRect/>
          </a:stretch>
        </p:blipFill>
        <p:spPr>
          <a:xfrm>
            <a:off x="448056" y="2397902"/>
            <a:ext cx="6362530" cy="4006406"/>
          </a:xfrm>
          <a:prstGeom prst="rect">
            <a:avLst/>
          </a:prstGeom>
        </p:spPr>
      </p:pic>
      <p:pic>
        <p:nvPicPr>
          <p:cNvPr id="15" name="Picture 14" descr="A pie chart with numbers and text with Crust in the background&#10;&#10;Description automatically generated">
            <a:extLst>
              <a:ext uri="{FF2B5EF4-FFF2-40B4-BE49-F238E27FC236}">
                <a16:creationId xmlns:a16="http://schemas.microsoft.com/office/drawing/2014/main" id="{2C0AFAE4-61B4-CD45-EA85-7ED2843536FF}"/>
              </a:ext>
            </a:extLst>
          </p:cNvPr>
          <p:cNvPicPr>
            <a:picLocks noChangeAspect="1"/>
          </p:cNvPicPr>
          <p:nvPr/>
        </p:nvPicPr>
        <p:blipFill>
          <a:blip r:embed="rId3"/>
          <a:stretch>
            <a:fillRect/>
          </a:stretch>
        </p:blipFill>
        <p:spPr>
          <a:xfrm>
            <a:off x="7168445" y="2397902"/>
            <a:ext cx="4685222" cy="4071297"/>
          </a:xfrm>
          <a:prstGeom prst="rect">
            <a:avLst/>
          </a:prstGeom>
        </p:spPr>
      </p:pic>
    </p:spTree>
    <p:extLst>
      <p:ext uri="{BB962C8B-B14F-4D97-AF65-F5344CB8AC3E}">
        <p14:creationId xmlns:p14="http://schemas.microsoft.com/office/powerpoint/2010/main" val="336549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09A21-4C5D-41D5-8F91-2BFC5BD78BA2}"/>
              </a:ext>
            </a:extLst>
          </p:cNvPr>
          <p:cNvSpPr>
            <a:spLocks noGrp="1"/>
          </p:cNvSpPr>
          <p:nvPr>
            <p:ph type="title"/>
          </p:nvPr>
        </p:nvSpPr>
        <p:spPr>
          <a:xfrm>
            <a:off x="449400" y="556200"/>
            <a:ext cx="11293200" cy="1000800"/>
          </a:xfrm>
        </p:spPr>
        <p:txBody>
          <a:bodyPr vert="horz" lIns="0" tIns="0" rIns="0" bIns="0" rtlCol="0" anchor="ctr">
            <a:noAutofit/>
          </a:bodyPr>
          <a:lstStyle/>
          <a:p>
            <a:pPr>
              <a:lnSpc>
                <a:spcPct val="100000"/>
              </a:lnSpc>
            </a:pPr>
            <a:r>
              <a:rPr lang="en-US" sz="5400" dirty="0"/>
              <a:t>Charging </a:t>
            </a:r>
            <a:r>
              <a:rPr lang="en-US" sz="4800" dirty="0"/>
              <a:t>Stations</a:t>
            </a:r>
            <a:r>
              <a:rPr lang="en-US" sz="5400" dirty="0"/>
              <a:t> near Bellevue, WA</a:t>
            </a:r>
          </a:p>
        </p:txBody>
      </p:sp>
      <p:cxnSp>
        <p:nvCxnSpPr>
          <p:cNvPr id="16" name="Straight Connector 15">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map of a city&#10;&#10;Description automatically generated">
            <a:extLst>
              <a:ext uri="{FF2B5EF4-FFF2-40B4-BE49-F238E27FC236}">
                <a16:creationId xmlns:a16="http://schemas.microsoft.com/office/drawing/2014/main" id="{D3723393-77BE-4F75-D84C-3FE73FDD8CDF}"/>
              </a:ext>
            </a:extLst>
          </p:cNvPr>
          <p:cNvPicPr>
            <a:picLocks noGrp="1" noChangeAspect="1"/>
          </p:cNvPicPr>
          <p:nvPr>
            <p:ph idx="1"/>
          </p:nvPr>
        </p:nvPicPr>
        <p:blipFill>
          <a:blip r:embed="rId2"/>
          <a:stretch>
            <a:fillRect/>
          </a:stretch>
        </p:blipFill>
        <p:spPr>
          <a:xfrm>
            <a:off x="3212849" y="3617204"/>
            <a:ext cx="5772125" cy="3232389"/>
          </a:xfrm>
          <a:custGeom>
            <a:avLst/>
            <a:gdLst/>
            <a:ahLst/>
            <a:cxnLst/>
            <a:rect l="l" t="t" r="r" b="b"/>
            <a:pathLst>
              <a:path w="5559294" h="2988000">
                <a:moveTo>
                  <a:pt x="0" y="0"/>
                </a:moveTo>
                <a:lnTo>
                  <a:pt x="5559294" y="0"/>
                </a:lnTo>
                <a:lnTo>
                  <a:pt x="5559294" y="2988000"/>
                </a:lnTo>
                <a:lnTo>
                  <a:pt x="0" y="2988000"/>
                </a:lnTo>
                <a:close/>
              </a:path>
            </a:pathLst>
          </a:custGeom>
        </p:spPr>
      </p:pic>
      <p:pic>
        <p:nvPicPr>
          <p:cNvPr id="4" name="Picture 3" descr="A pie chart with different colored circles&#10;&#10;Description automatically generated">
            <a:extLst>
              <a:ext uri="{FF2B5EF4-FFF2-40B4-BE49-F238E27FC236}">
                <a16:creationId xmlns:a16="http://schemas.microsoft.com/office/drawing/2014/main" id="{5EE18877-B9D0-9A56-D3EC-51FB683CF327}"/>
              </a:ext>
            </a:extLst>
          </p:cNvPr>
          <p:cNvPicPr>
            <a:picLocks noChangeAspect="1"/>
          </p:cNvPicPr>
          <p:nvPr/>
        </p:nvPicPr>
        <p:blipFill>
          <a:blip r:embed="rId3"/>
          <a:stretch>
            <a:fillRect/>
          </a:stretch>
        </p:blipFill>
        <p:spPr>
          <a:xfrm>
            <a:off x="7117705" y="1506601"/>
            <a:ext cx="4906808" cy="3723744"/>
          </a:xfrm>
          <a:prstGeom prst="rect">
            <a:avLst/>
          </a:prstGeom>
        </p:spPr>
      </p:pic>
      <p:pic>
        <p:nvPicPr>
          <p:cNvPr id="6" name="Picture 5" descr="A map of a city&#10;&#10;Description automatically generated">
            <a:extLst>
              <a:ext uri="{FF2B5EF4-FFF2-40B4-BE49-F238E27FC236}">
                <a16:creationId xmlns:a16="http://schemas.microsoft.com/office/drawing/2014/main" id="{EF71198D-33D3-74D6-246F-9F193459B754}"/>
              </a:ext>
            </a:extLst>
          </p:cNvPr>
          <p:cNvPicPr>
            <a:picLocks noChangeAspect="1"/>
          </p:cNvPicPr>
          <p:nvPr/>
        </p:nvPicPr>
        <p:blipFill rotWithShape="1">
          <a:blip r:embed="rId4"/>
          <a:srcRect r="3420"/>
          <a:stretch/>
        </p:blipFill>
        <p:spPr>
          <a:xfrm>
            <a:off x="209300" y="1557000"/>
            <a:ext cx="5951514" cy="3343028"/>
          </a:xfrm>
          <a:custGeom>
            <a:avLst/>
            <a:gdLst/>
            <a:ahLst/>
            <a:cxnLst/>
            <a:rect l="l" t="t" r="r" b="b"/>
            <a:pathLst>
              <a:path w="5551961" h="2988000">
                <a:moveTo>
                  <a:pt x="0" y="0"/>
                </a:moveTo>
                <a:lnTo>
                  <a:pt x="5551961" y="0"/>
                </a:lnTo>
                <a:lnTo>
                  <a:pt x="5551961" y="2988000"/>
                </a:lnTo>
                <a:lnTo>
                  <a:pt x="0" y="2988000"/>
                </a:lnTo>
                <a:close/>
              </a:path>
            </a:pathLst>
          </a:custGeom>
        </p:spPr>
      </p:pic>
    </p:spTree>
    <p:extLst>
      <p:ext uri="{BB962C8B-B14F-4D97-AF65-F5344CB8AC3E}">
        <p14:creationId xmlns:p14="http://schemas.microsoft.com/office/powerpoint/2010/main" val="1277487757"/>
      </p:ext>
    </p:extLst>
  </p:cSld>
  <p:clrMapOvr>
    <a:masterClrMapping/>
  </p:clrMapOvr>
</p:sld>
</file>

<file path=ppt/theme/theme1.xml><?xml version="1.0" encoding="utf-8"?>
<a:theme xmlns:a="http://schemas.openxmlformats.org/drawingml/2006/main" name="ThinL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756</Words>
  <Application>Microsoft Office PowerPoint</Application>
  <PresentationFormat>Widescreen</PresentationFormat>
  <Paragraphs>87</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Calibri Light</vt:lpstr>
      <vt:lpstr>Menlo</vt:lpstr>
      <vt:lpstr>Sagona Book</vt:lpstr>
      <vt:lpstr>Univers</vt:lpstr>
      <vt:lpstr>ThinLineVTI</vt:lpstr>
      <vt:lpstr>Is Washington Ready for EV Revolution?</vt:lpstr>
      <vt:lpstr>PHEV: Plug-in Hybrid Electric Vehicle</vt:lpstr>
      <vt:lpstr>BEV: Battery Electric Vehicles</vt:lpstr>
      <vt:lpstr>Data Sources Used</vt:lpstr>
      <vt:lpstr>3 Sub-Questions Asked</vt:lpstr>
      <vt:lpstr>Question 1:    Which cities in Washington have the most electric and hybrid cars registered? </vt:lpstr>
      <vt:lpstr>PowerPoint Presentation</vt:lpstr>
      <vt:lpstr>Question 2:    What is the ratio of cars to chargers in the selected cities?     What is the availability of fast and slow charging ports per city?  </vt:lpstr>
      <vt:lpstr>Charging Stations near Bellevue, WA</vt:lpstr>
      <vt:lpstr>Charging Stations near Bothell, WA</vt:lpstr>
      <vt:lpstr>Charging Stations near Vancouver, WA</vt:lpstr>
      <vt:lpstr>Charging Stations near Redmond, WA</vt:lpstr>
      <vt:lpstr>Charging Stations near Seattle, WA</vt:lpstr>
      <vt:lpstr>Question 3:    What are the most popular car models in the selected cities, and do they have federal incentive?       </vt:lpstr>
      <vt:lpstr>PowerPoint Presentation</vt:lpstr>
      <vt:lpstr>Potential benefits of buying EVs</vt:lpstr>
      <vt:lpstr>Is Washington Ready for EV Revolution?</vt:lpstr>
      <vt:lpstr>Limitations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you buy an electric car in the state of Washington, USA?</dc:title>
  <dc:creator>Esha Patel</dc:creator>
  <cp:lastModifiedBy>Michele James</cp:lastModifiedBy>
  <cp:revision>19</cp:revision>
  <dcterms:created xsi:type="dcterms:W3CDTF">2023-12-13T12:36:57Z</dcterms:created>
  <dcterms:modified xsi:type="dcterms:W3CDTF">2023-12-15T21:25:53Z</dcterms:modified>
</cp:coreProperties>
</file>